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5C93AA-FA29-1F52-8215-6518D95CBB45}" name="Bronstein, Kate" initials="BK" userId="S::kbronstein@rti.org::f387906f-5d1e-47e8-8b93-2693bf7d51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838"/>
    <a:srgbClr val="FCD3B2"/>
    <a:srgbClr val="FCCBA2"/>
    <a:srgbClr val="FADBC6"/>
    <a:srgbClr val="F8CCAE"/>
    <a:srgbClr val="F5BB93"/>
    <a:srgbClr val="360834"/>
    <a:srgbClr val="4F0B4C"/>
    <a:srgbClr val="B67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varScale="1">
        <p:scale>
          <a:sx n="80" d="100"/>
          <a:sy n="80" d="100"/>
        </p:scale>
        <p:origin x="24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314807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30096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318406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147128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417425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155520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412592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411282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185123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278891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52AC76-F7EE-43EC-91DF-A39AC857DFE3}" type="datetimeFigureOut">
              <a:rPr lang="en-GB" smtClean="0"/>
              <a:t>04/11/2022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2E4B4B5-D1DC-4BCD-8192-0915684B71B1}" type="slidenum">
              <a:rPr lang="en-GB" smtClean="0"/>
              <a:t>‹#›</a:t>
            </a:fld>
            <a:endParaRPr lang="en-GB" dirty="0"/>
          </a:p>
        </p:txBody>
      </p:sp>
    </p:spTree>
    <p:extLst>
      <p:ext uri="{BB962C8B-B14F-4D97-AF65-F5344CB8AC3E}">
        <p14:creationId xmlns:p14="http://schemas.microsoft.com/office/powerpoint/2010/main" val="17148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552AC76-F7EE-43EC-91DF-A39AC857DFE3}" type="datetimeFigureOut">
              <a:rPr lang="en-GB" smtClean="0"/>
              <a:t>04/11/2022</a:t>
            </a:fld>
            <a:endParaRPr lang="en-GB"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2E4B4B5-D1DC-4BCD-8192-0915684B71B1}" type="slidenum">
              <a:rPr lang="en-GB" smtClean="0"/>
              <a:t>‹#›</a:t>
            </a:fld>
            <a:endParaRPr lang="en-GB" dirty="0"/>
          </a:p>
        </p:txBody>
      </p:sp>
    </p:spTree>
    <p:extLst>
      <p:ext uri="{BB962C8B-B14F-4D97-AF65-F5344CB8AC3E}">
        <p14:creationId xmlns:p14="http://schemas.microsoft.com/office/powerpoint/2010/main" val="11394248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mailto:soilgassafe@rti.org" TargetMode="External"/><Relationship Id="rId3" Type="http://schemas.openxmlformats.org/officeDocument/2006/relationships/hyperlink" Target="https://dec.alaska.gov/spar/csp/faq/vapor-intrusion/" TargetMode="External"/><Relationship Id="rId7" Type="http://schemas.openxmlformats.org/officeDocument/2006/relationships/hyperlink" Target="mailto:madeline.collins@jacobs.com" TargetMode="External"/><Relationship Id="rId2" Type="http://schemas.openxmlformats.org/officeDocument/2006/relationships/hyperlink" Target="https://dec.alaska.gov/spar/csp/sites/gaffney/" TargetMode="Externa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0.jpeg"/><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hyperlink" Target="https://dggs.alaska.gov/pubs/id/30163"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6188" y="0"/>
            <a:ext cx="777138" cy="1330743"/>
          </a:xfrm>
          <a:custGeom>
            <a:avLst/>
            <a:gdLst>
              <a:gd name="connsiteX0" fmla="*/ 0 w 906780"/>
              <a:gd name="connsiteY0" fmla="*/ 0 h 1303020"/>
              <a:gd name="connsiteX1" fmla="*/ 906780 w 906780"/>
              <a:gd name="connsiteY1" fmla="*/ 0 h 1303020"/>
              <a:gd name="connsiteX2" fmla="*/ 906780 w 906780"/>
              <a:gd name="connsiteY2" fmla="*/ 1303020 h 1303020"/>
              <a:gd name="connsiteX3" fmla="*/ 0 w 906780"/>
              <a:gd name="connsiteY3" fmla="*/ 1303020 h 1303020"/>
              <a:gd name="connsiteX4" fmla="*/ 0 w 906780"/>
              <a:gd name="connsiteY4" fmla="*/ 0 h 1303020"/>
              <a:gd name="connsiteX0" fmla="*/ 0 w 906780"/>
              <a:gd name="connsiteY0" fmla="*/ 0 h 1303020"/>
              <a:gd name="connsiteX1" fmla="*/ 906780 w 906780"/>
              <a:gd name="connsiteY1" fmla="*/ 0 h 1303020"/>
              <a:gd name="connsiteX2" fmla="*/ 906780 w 906780"/>
              <a:gd name="connsiteY2" fmla="*/ 1303020 h 1303020"/>
              <a:gd name="connsiteX3" fmla="*/ 0 w 906780"/>
              <a:gd name="connsiteY3" fmla="*/ 1303020 h 1303020"/>
              <a:gd name="connsiteX4" fmla="*/ 91440 w 906780"/>
              <a:gd name="connsiteY4" fmla="*/ 91440 h 1303020"/>
              <a:gd name="connsiteX0" fmla="*/ 0 w 906780"/>
              <a:gd name="connsiteY0" fmla="*/ 0 h 1303020"/>
              <a:gd name="connsiteX1" fmla="*/ 906780 w 906780"/>
              <a:gd name="connsiteY1" fmla="*/ 0 h 1303020"/>
              <a:gd name="connsiteX2" fmla="*/ 906780 w 906780"/>
              <a:gd name="connsiteY2" fmla="*/ 1303020 h 1303020"/>
              <a:gd name="connsiteX3" fmla="*/ 0 w 906780"/>
              <a:gd name="connsiteY3" fmla="*/ 1303020 h 1303020"/>
              <a:gd name="connsiteX4" fmla="*/ 32385 w 906780"/>
              <a:gd name="connsiteY4" fmla="*/ 64770 h 1303020"/>
              <a:gd name="connsiteX0" fmla="*/ 0 w 906780"/>
              <a:gd name="connsiteY0" fmla="*/ 0 h 1303020"/>
              <a:gd name="connsiteX1" fmla="*/ 906780 w 906780"/>
              <a:gd name="connsiteY1" fmla="*/ 0 h 1303020"/>
              <a:gd name="connsiteX2" fmla="*/ 906780 w 906780"/>
              <a:gd name="connsiteY2" fmla="*/ 1303020 h 1303020"/>
              <a:gd name="connsiteX3" fmla="*/ 0 w 906780"/>
              <a:gd name="connsiteY3" fmla="*/ 1303020 h 1303020"/>
              <a:gd name="connsiteX4" fmla="*/ 5715 w 906780"/>
              <a:gd name="connsiteY4" fmla="*/ 0 h 1303020"/>
              <a:gd name="connsiteX0" fmla="*/ 906780 w 906780"/>
              <a:gd name="connsiteY0" fmla="*/ 0 h 1303020"/>
              <a:gd name="connsiteX1" fmla="*/ 906780 w 906780"/>
              <a:gd name="connsiteY1" fmla="*/ 1303020 h 1303020"/>
              <a:gd name="connsiteX2" fmla="*/ 0 w 906780"/>
              <a:gd name="connsiteY2" fmla="*/ 1303020 h 1303020"/>
              <a:gd name="connsiteX3" fmla="*/ 5715 w 906780"/>
              <a:gd name="connsiteY3" fmla="*/ 0 h 1303020"/>
              <a:gd name="connsiteX0" fmla="*/ 908685 w 908685"/>
              <a:gd name="connsiteY0" fmla="*/ 0 h 1303020"/>
              <a:gd name="connsiteX1" fmla="*/ 908685 w 908685"/>
              <a:gd name="connsiteY1" fmla="*/ 1303020 h 1303020"/>
              <a:gd name="connsiteX2" fmla="*/ 1905 w 908685"/>
              <a:gd name="connsiteY2" fmla="*/ 1303020 h 1303020"/>
              <a:gd name="connsiteX3" fmla="*/ 0 w 908685"/>
              <a:gd name="connsiteY3" fmla="*/ 1905 h 1303020"/>
            </a:gdLst>
            <a:ahLst/>
            <a:cxnLst>
              <a:cxn ang="0">
                <a:pos x="connsiteX0" y="connsiteY0"/>
              </a:cxn>
              <a:cxn ang="0">
                <a:pos x="connsiteX1" y="connsiteY1"/>
              </a:cxn>
              <a:cxn ang="0">
                <a:pos x="connsiteX2" y="connsiteY2"/>
              </a:cxn>
              <a:cxn ang="0">
                <a:pos x="connsiteX3" y="connsiteY3"/>
              </a:cxn>
            </a:cxnLst>
            <a:rect l="l" t="t" r="r" b="b"/>
            <a:pathLst>
              <a:path w="908685" h="1303020">
                <a:moveTo>
                  <a:pt x="908685" y="0"/>
                </a:moveTo>
                <a:lnTo>
                  <a:pt x="908685" y="1303020"/>
                </a:lnTo>
                <a:lnTo>
                  <a:pt x="1905" y="1303020"/>
                </a:lnTo>
                <a:cubicBezTo>
                  <a:pt x="1905" y="868680"/>
                  <a:pt x="0" y="1905"/>
                  <a:pt x="0" y="190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5" dirty="0"/>
          </a:p>
        </p:txBody>
      </p:sp>
      <p:sp>
        <p:nvSpPr>
          <p:cNvPr id="7" name="TextBox 6"/>
          <p:cNvSpPr txBox="1"/>
          <p:nvPr/>
        </p:nvSpPr>
        <p:spPr>
          <a:xfrm>
            <a:off x="609498" y="816515"/>
            <a:ext cx="690516" cy="449047"/>
          </a:xfrm>
          <a:prstGeom prst="rect">
            <a:avLst/>
          </a:prstGeom>
          <a:noFill/>
        </p:spPr>
        <p:txBody>
          <a:bodyPr wrap="square" lIns="0" tIns="0" rIns="0" bIns="0" rtlCol="0" anchor="ctr" anchorCtr="0">
            <a:noAutofit/>
          </a:bodyPr>
          <a:lstStyle/>
          <a:p>
            <a:pPr algn="ctr">
              <a:spcAft>
                <a:spcPts val="256"/>
              </a:spcAft>
            </a:pPr>
            <a:r>
              <a:rPr lang="sr-Latn-RS" sz="1026" dirty="0">
                <a:latin typeface="Segoe UI" panose="020B0502040204020203" pitchFamily="34" charset="0"/>
                <a:cs typeface="Segoe UI" panose="020B0502040204020203" pitchFamily="34" charset="0"/>
              </a:rPr>
              <a:t>FACT SHEET</a:t>
            </a:r>
            <a:endParaRPr lang="en-US" sz="1026" dirty="0">
              <a:latin typeface="Segoe UI" panose="020B0502040204020203" pitchFamily="34" charset="0"/>
              <a:cs typeface="Segoe UI" panose="020B0502040204020203" pitchFamily="34" charset="0"/>
            </a:endParaRPr>
          </a:p>
          <a:p>
            <a:pPr algn="ctr">
              <a:spcAft>
                <a:spcPts val="256"/>
              </a:spcAft>
            </a:pPr>
            <a:r>
              <a:rPr lang="en-US" sz="1026" dirty="0">
                <a:latin typeface="Segoe UI" panose="020B0502040204020203" pitchFamily="34" charset="0"/>
                <a:cs typeface="Segoe UI" panose="020B0502040204020203" pitchFamily="34" charset="0"/>
              </a:rPr>
              <a:t>FALL 2022</a:t>
            </a:r>
            <a:endParaRPr lang="en-GB" sz="1026" dirty="0">
              <a:latin typeface="Segoe UI" panose="020B0502040204020203" pitchFamily="34" charset="0"/>
              <a:cs typeface="Segoe UI" panose="020B0502040204020203" pitchFamily="34" charset="0"/>
            </a:endParaRPr>
          </a:p>
        </p:txBody>
      </p:sp>
      <p:grpSp>
        <p:nvGrpSpPr>
          <p:cNvPr id="13" name="Group 12"/>
          <p:cNvGrpSpPr/>
          <p:nvPr/>
        </p:nvGrpSpPr>
        <p:grpSpPr>
          <a:xfrm>
            <a:off x="2110729" y="0"/>
            <a:ext cx="4747271" cy="278586"/>
            <a:chOff x="2141220" y="313968"/>
            <a:chExt cx="5550846" cy="325740"/>
          </a:xfrm>
          <a:solidFill>
            <a:schemeClr val="accent4"/>
          </a:solidFill>
        </p:grpSpPr>
        <p:sp>
          <p:nvSpPr>
            <p:cNvPr id="8" name="Rectangle 7"/>
            <p:cNvSpPr/>
            <p:nvPr/>
          </p:nvSpPr>
          <p:spPr>
            <a:xfrm>
              <a:off x="2141220" y="313968"/>
              <a:ext cx="3329940" cy="325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5" dirty="0"/>
            </a:p>
          </p:txBody>
        </p:sp>
        <p:cxnSp>
          <p:nvCxnSpPr>
            <p:cNvPr id="11" name="Straight Connector 10"/>
            <p:cNvCxnSpPr>
              <a:cxnSpLocks/>
            </p:cNvCxnSpPr>
            <p:nvPr/>
          </p:nvCxnSpPr>
          <p:spPr>
            <a:xfrm>
              <a:off x="2141220" y="637675"/>
              <a:ext cx="5550846" cy="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160515" y="559036"/>
            <a:ext cx="4327115" cy="369476"/>
          </a:xfrm>
          <a:prstGeom prst="rect">
            <a:avLst/>
          </a:prstGeom>
          <a:noFill/>
        </p:spPr>
        <p:txBody>
          <a:bodyPr wrap="square" lIns="0" tIns="0" rIns="0" bIns="0" rtlCol="0" anchor="ctr" anchorCtr="0">
            <a:noAutofit/>
          </a:bodyPr>
          <a:lstStyle/>
          <a:p>
            <a:r>
              <a:rPr lang="en-US" sz="2737" dirty="0">
                <a:solidFill>
                  <a:srgbClr val="4F0B4C"/>
                </a:solidFill>
                <a:latin typeface="Segoe UI" panose="020B0502040204020203" pitchFamily="34" charset="0"/>
                <a:cs typeface="Segoe UI" panose="020B0502040204020203" pitchFamily="34" charset="0"/>
              </a:rPr>
              <a:t>Soil Gas Safe Communities</a:t>
            </a:r>
            <a:r>
              <a:rPr lang="sr-Latn-RS" sz="2737" dirty="0">
                <a:solidFill>
                  <a:srgbClr val="4F0B4C"/>
                </a:solidFill>
                <a:latin typeface="Segoe UI" panose="020B0502040204020203" pitchFamily="34" charset="0"/>
                <a:cs typeface="Segoe UI" panose="020B0502040204020203" pitchFamily="34" charset="0"/>
              </a:rPr>
              <a:t> </a:t>
            </a:r>
            <a:endParaRPr lang="en-GB" sz="2737" dirty="0">
              <a:solidFill>
                <a:srgbClr val="4F0B4C"/>
              </a:solidFill>
              <a:latin typeface="Segoe UI" panose="020B0502040204020203" pitchFamily="34" charset="0"/>
              <a:cs typeface="Segoe UI" panose="020B0502040204020203" pitchFamily="34" charset="0"/>
            </a:endParaRPr>
          </a:p>
        </p:txBody>
      </p:sp>
      <p:sp>
        <p:nvSpPr>
          <p:cNvPr id="16" name="TextBox 15"/>
          <p:cNvSpPr txBox="1"/>
          <p:nvPr/>
        </p:nvSpPr>
        <p:spPr>
          <a:xfrm>
            <a:off x="2160515" y="981636"/>
            <a:ext cx="4415868" cy="247450"/>
          </a:xfrm>
          <a:prstGeom prst="rect">
            <a:avLst/>
          </a:prstGeom>
          <a:noFill/>
        </p:spPr>
        <p:txBody>
          <a:bodyPr wrap="square" lIns="0" tIns="0" rIns="0" bIns="0" rtlCol="0" anchor="ctr" anchorCtr="0">
            <a:noAutofit/>
          </a:bodyPr>
          <a:lstStyle/>
          <a:p>
            <a:r>
              <a:rPr lang="en-US" sz="1368" dirty="0">
                <a:latin typeface="Segoe UI" panose="020B0502040204020203" pitchFamily="34" charset="0"/>
                <a:cs typeface="Segoe UI" panose="020B0502040204020203" pitchFamily="34" charset="0"/>
              </a:rPr>
              <a:t>Is your indoor air healthy? Here is how you can find out.</a:t>
            </a:r>
            <a:endParaRPr lang="en-GB" sz="1368" dirty="0">
              <a:latin typeface="Segoe UI" panose="020B0502040204020203" pitchFamily="34" charset="0"/>
              <a:cs typeface="Segoe UI" panose="020B0502040204020203" pitchFamily="34" charset="0"/>
            </a:endParaRPr>
          </a:p>
        </p:txBody>
      </p:sp>
      <p:grpSp>
        <p:nvGrpSpPr>
          <p:cNvPr id="21" name="Group 20"/>
          <p:cNvGrpSpPr/>
          <p:nvPr/>
        </p:nvGrpSpPr>
        <p:grpSpPr>
          <a:xfrm>
            <a:off x="904846" y="1330743"/>
            <a:ext cx="5953153" cy="1621799"/>
            <a:chOff x="2429300" y="4628012"/>
            <a:chExt cx="5318673" cy="1896322"/>
          </a:xfrm>
        </p:grpSpPr>
        <p:cxnSp>
          <p:nvCxnSpPr>
            <p:cNvPr id="19" name="Straight Connector 18"/>
            <p:cNvCxnSpPr>
              <a:cxnSpLocks/>
            </p:cNvCxnSpPr>
            <p:nvPr/>
          </p:nvCxnSpPr>
          <p:spPr>
            <a:xfrm>
              <a:off x="3506661" y="4628012"/>
              <a:ext cx="424131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2429300" y="6524334"/>
              <a:ext cx="531867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0" y="4094775"/>
            <a:ext cx="223000" cy="4719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5" dirty="0"/>
          </a:p>
        </p:txBody>
      </p:sp>
      <p:grpSp>
        <p:nvGrpSpPr>
          <p:cNvPr id="61" name="Group 60"/>
          <p:cNvGrpSpPr/>
          <p:nvPr/>
        </p:nvGrpSpPr>
        <p:grpSpPr>
          <a:xfrm>
            <a:off x="3492239" y="5711098"/>
            <a:ext cx="2919341" cy="2393602"/>
            <a:chOff x="2325416" y="6911771"/>
            <a:chExt cx="2325429" cy="2478202"/>
          </a:xfrm>
        </p:grpSpPr>
        <p:sp>
          <p:nvSpPr>
            <p:cNvPr id="58" name="TextBox 57"/>
            <p:cNvSpPr txBox="1"/>
            <p:nvPr/>
          </p:nvSpPr>
          <p:spPr>
            <a:xfrm>
              <a:off x="2325416" y="7245556"/>
              <a:ext cx="2227694" cy="2144417"/>
            </a:xfrm>
            <a:prstGeom prst="rect">
              <a:avLst/>
            </a:prstGeom>
            <a:noFill/>
          </p:spPr>
          <p:txBody>
            <a:bodyPr wrap="square" lIns="0" tIns="0" rIns="0" bIns="0" rtlCol="0" anchor="t" anchorCtr="0">
              <a:noAutofit/>
            </a:bodyPr>
            <a:lstStyle/>
            <a:p>
              <a:pPr marL="51595" lvl="1">
                <a:lnSpc>
                  <a:spcPct val="107000"/>
                </a:lnSpc>
                <a:spcAft>
                  <a:spcPts val="513"/>
                </a:spcAft>
              </a:pPr>
              <a:r>
                <a:rPr lang="en-US" sz="941" dirty="0">
                  <a:latin typeface="Segoe UI" panose="020B0502040204020203" pitchFamily="34" charset="0"/>
                  <a:ea typeface="Calibri" panose="020F0502020204030204" pitchFamily="34" charset="0"/>
                  <a:cs typeface="Segoe UI" panose="020B0502040204020203" pitchFamily="34" charset="0"/>
                </a:rPr>
                <a:t>The potential for vapor intrusion typically happens at a community-scale. For example, a groundwater contamination plume hundreds of yards long may be underneath dozens of buildings. </a:t>
              </a:r>
            </a:p>
            <a:p>
              <a:pPr marL="51595" lvl="1">
                <a:lnSpc>
                  <a:spcPct val="107000"/>
                </a:lnSpc>
                <a:spcAft>
                  <a:spcPts val="513"/>
                </a:spcAft>
              </a:pPr>
              <a:r>
                <a:rPr lang="en-US" sz="941" dirty="0">
                  <a:latin typeface="Segoe UI" panose="020B0502040204020203" pitchFamily="34" charset="0"/>
                  <a:ea typeface="Calibri" panose="020F0502020204030204" pitchFamily="34" charset="0"/>
                  <a:cs typeface="Segoe UI" panose="020B0502040204020203" pitchFamily="34" charset="0"/>
                </a:rPr>
                <a:t>Buildings with basements, cracked floors, stone foundation walls, dirt floors or crawlspaces may be affected by vapor intrusion. </a:t>
              </a:r>
            </a:p>
            <a:p>
              <a:pPr marL="51595" lvl="1">
                <a:lnSpc>
                  <a:spcPct val="107000"/>
                </a:lnSpc>
                <a:spcAft>
                  <a:spcPts val="513"/>
                </a:spcAft>
              </a:pPr>
              <a:r>
                <a:rPr lang="en-US" sz="941" dirty="0">
                  <a:latin typeface="Segoe UI" panose="020B0502040204020203" pitchFamily="34" charset="0"/>
                  <a:ea typeface="Calibri" panose="020F0502020204030204" pitchFamily="34" charset="0"/>
                  <a:cs typeface="Segoe UI" panose="020B0502040204020203" pitchFamily="34" charset="0"/>
                </a:rPr>
                <a:t>Indoor air concentrations will vary by building and over time, by occupant behavior, weather, and season. Soil gas/vapor concentrations are typically much higher in the subsurface than those found in indoor air. </a:t>
              </a:r>
            </a:p>
          </p:txBody>
        </p:sp>
        <p:sp>
          <p:nvSpPr>
            <p:cNvPr id="60" name="TextBox 59"/>
            <p:cNvSpPr txBox="1"/>
            <p:nvPr/>
          </p:nvSpPr>
          <p:spPr>
            <a:xfrm>
              <a:off x="2365686" y="6911771"/>
              <a:ext cx="2285159" cy="233735"/>
            </a:xfrm>
            <a:prstGeom prst="rect">
              <a:avLst/>
            </a:prstGeom>
            <a:noFill/>
          </p:spPr>
          <p:txBody>
            <a:bodyPr wrap="none" lIns="0" tIns="0" rIns="0" bIns="0" rtlCol="0" anchor="ctr" anchorCtr="0">
              <a:noAutofit/>
            </a:bodyPr>
            <a:lstStyle/>
            <a:p>
              <a:r>
                <a:rPr lang="en-US" sz="1197" dirty="0">
                  <a:solidFill>
                    <a:srgbClr val="4F0B4C"/>
                  </a:solidFill>
                  <a:latin typeface="Segoe UI Semibold" panose="020B0702040204020203" pitchFamily="34" charset="0"/>
                  <a:cs typeface="Segoe UI Semibold" panose="020B0702040204020203" pitchFamily="34" charset="0"/>
                </a:rPr>
                <a:t>POTENTIAL FOR VAPOR INTRUSION</a:t>
              </a:r>
              <a:endParaRPr lang="en-GB" sz="1197" dirty="0">
                <a:solidFill>
                  <a:srgbClr val="4F0B4C"/>
                </a:solidFill>
                <a:latin typeface="Segoe UI Semibold" panose="020B0702040204020203" pitchFamily="34" charset="0"/>
                <a:cs typeface="Segoe UI Semibold" panose="020B0702040204020203" pitchFamily="34" charset="0"/>
              </a:endParaRPr>
            </a:p>
          </p:txBody>
        </p:sp>
      </p:grpSp>
      <p:grpSp>
        <p:nvGrpSpPr>
          <p:cNvPr id="62" name="Group 61"/>
          <p:cNvGrpSpPr/>
          <p:nvPr/>
        </p:nvGrpSpPr>
        <p:grpSpPr>
          <a:xfrm>
            <a:off x="655240" y="5711099"/>
            <a:ext cx="2556032" cy="2340443"/>
            <a:chOff x="2331687" y="6891785"/>
            <a:chExt cx="2460733" cy="1902508"/>
          </a:xfrm>
        </p:grpSpPr>
        <p:sp>
          <p:nvSpPr>
            <p:cNvPr id="63" name="TextBox 62"/>
            <p:cNvSpPr txBox="1"/>
            <p:nvPr/>
          </p:nvSpPr>
          <p:spPr>
            <a:xfrm>
              <a:off x="2331687" y="7153850"/>
              <a:ext cx="2324580" cy="1640443"/>
            </a:xfrm>
            <a:prstGeom prst="rect">
              <a:avLst/>
            </a:prstGeom>
            <a:noFill/>
          </p:spPr>
          <p:txBody>
            <a:bodyPr wrap="square" lIns="0" tIns="0" rIns="0" bIns="0" rtlCol="0" anchor="t" anchorCtr="0">
              <a:noAutofit/>
            </a:bodyPr>
            <a:lstStyle/>
            <a:p>
              <a:pPr>
                <a:spcAft>
                  <a:spcPts val="256"/>
                </a:spcAft>
              </a:pPr>
              <a:r>
                <a:rPr lang="en-US" sz="941" dirty="0">
                  <a:latin typeface="Segoe UI" panose="020B0502040204020203" pitchFamily="34" charset="0"/>
                  <a:ea typeface="Calibri" panose="020F0502020204030204" pitchFamily="34" charset="0"/>
                  <a:cs typeface="Segoe UI" panose="020B0502040204020203" pitchFamily="34" charset="0"/>
                </a:rPr>
                <a:t>Soil gas is the gas underground between solid soil particles. It is above the water table and can be contaminated with volatile organic compounds (VOCs), such as dry cleaning solvents or gasoline, resulting from a chemical spill, leak or improper disposal. Naturally-occurring sources such as radon, may also contaminate soil gas. </a:t>
              </a:r>
            </a:p>
            <a:p>
              <a:pPr>
                <a:spcAft>
                  <a:spcPts val="256"/>
                </a:spcAft>
              </a:pPr>
              <a:r>
                <a:rPr lang="en-US" sz="941" dirty="0">
                  <a:latin typeface="Segoe UI" panose="020B0502040204020203" pitchFamily="34" charset="0"/>
                  <a:ea typeface="Calibri" panose="020F0502020204030204" pitchFamily="34" charset="0"/>
                  <a:cs typeface="Segoe UI" panose="020B0502040204020203" pitchFamily="34" charset="0"/>
                </a:rPr>
                <a:t>Depending upon each building’s construction and ventilation, soil vapors can rise through small cracks in foundations and other openings into the building. This migration-exposure pathway is called vapor intrusion. </a:t>
              </a:r>
            </a:p>
          </p:txBody>
        </p:sp>
        <p:sp>
          <p:nvSpPr>
            <p:cNvPr id="64" name="TextBox 63"/>
            <p:cNvSpPr txBox="1"/>
            <p:nvPr/>
          </p:nvSpPr>
          <p:spPr>
            <a:xfrm>
              <a:off x="2344420" y="6891785"/>
              <a:ext cx="2448000" cy="233736"/>
            </a:xfrm>
            <a:prstGeom prst="rect">
              <a:avLst/>
            </a:prstGeom>
            <a:noFill/>
          </p:spPr>
          <p:txBody>
            <a:bodyPr wrap="none" lIns="0" tIns="0" rIns="0" bIns="0" rtlCol="0" anchor="ctr" anchorCtr="0">
              <a:noAutofit/>
            </a:bodyPr>
            <a:lstStyle/>
            <a:p>
              <a:r>
                <a:rPr lang="en-US" sz="1197" dirty="0">
                  <a:solidFill>
                    <a:srgbClr val="4F0B4C"/>
                  </a:solidFill>
                  <a:latin typeface="Segoe UI Semibold" panose="020B0702040204020203" pitchFamily="34" charset="0"/>
                  <a:cs typeface="Segoe UI Semibold" panose="020B0702040204020203" pitchFamily="34" charset="0"/>
                </a:rPr>
                <a:t>SOIL GAS</a:t>
              </a:r>
              <a:endParaRPr lang="en-GB" sz="1197" dirty="0">
                <a:solidFill>
                  <a:srgbClr val="4F0B4C"/>
                </a:solidFill>
                <a:latin typeface="Segoe UI Semibold" panose="020B0702040204020203" pitchFamily="34" charset="0"/>
                <a:cs typeface="Segoe UI Semibold" panose="020B0702040204020203" pitchFamily="34" charset="0"/>
              </a:endParaRPr>
            </a:p>
          </p:txBody>
        </p:sp>
      </p:grpSp>
      <p:sp>
        <p:nvSpPr>
          <p:cNvPr id="55" name="TextBox 54">
            <a:extLst>
              <a:ext uri="{FF2B5EF4-FFF2-40B4-BE49-F238E27FC236}">
                <a16:creationId xmlns:a16="http://schemas.microsoft.com/office/drawing/2014/main" id="{9EAD0028-0C6E-4A79-AFBE-E8411E1B172C}"/>
              </a:ext>
            </a:extLst>
          </p:cNvPr>
          <p:cNvSpPr txBox="1"/>
          <p:nvPr/>
        </p:nvSpPr>
        <p:spPr>
          <a:xfrm>
            <a:off x="854918" y="1466613"/>
            <a:ext cx="5846671" cy="1509409"/>
          </a:xfrm>
          <a:prstGeom prst="rect">
            <a:avLst/>
          </a:prstGeom>
          <a:noFill/>
        </p:spPr>
        <p:txBody>
          <a:bodyPr wrap="square" lIns="0" tIns="0" rIns="0" bIns="0" rtlCol="0" anchor="t" anchorCtr="0">
            <a:noAutofit/>
          </a:bodyPr>
          <a:lstStyle/>
          <a:p>
            <a:pPr>
              <a:lnSpc>
                <a:spcPct val="110000"/>
              </a:lnSpc>
              <a:spcAft>
                <a:spcPts val="513"/>
              </a:spcAft>
            </a:pPr>
            <a:r>
              <a:rPr lang="en-GB" sz="1000" dirty="0">
                <a:latin typeface="Segoe UI" panose="020B0502040204020203" pitchFamily="34" charset="0"/>
                <a:cs typeface="Segoe UI" panose="020B0502040204020203" pitchFamily="34" charset="0"/>
              </a:rPr>
              <a:t>The Environmental Protection Agency (EPA) in collaboration with the Alaska Department of Environmental Conservation (DEC) are sponsoring a group of researchers from RTI International and Jacobs to partner with community members to conduct pioneering research to better understand the indoor air quality and potential sources of indoor air contamination in downtown Fairbanks, Alaska. </a:t>
            </a:r>
          </a:p>
          <a:p>
            <a:pPr>
              <a:lnSpc>
                <a:spcPct val="110000"/>
              </a:lnSpc>
              <a:spcAft>
                <a:spcPts val="513"/>
              </a:spcAft>
            </a:pPr>
            <a:r>
              <a:rPr lang="en-US" sz="1000" dirty="0">
                <a:latin typeface="Segoe UI" panose="020B0502040204020203" pitchFamily="34" charset="0"/>
                <a:cs typeface="Segoe UI" panose="020B0502040204020203" pitchFamily="34" charset="0"/>
              </a:rPr>
              <a:t>The EPA, RTI, and Jacobs are </a:t>
            </a:r>
            <a:r>
              <a:rPr lang="en-US" sz="1000" dirty="0">
                <a:latin typeface="Segoe UI" panose="020B0502040204020203" pitchFamily="34" charset="0"/>
                <a:ea typeface="Calibri" panose="020F0502020204030204" pitchFamily="34" charset="0"/>
                <a:cs typeface="Segoe UI" panose="020B0502040204020203" pitchFamily="34" charset="0"/>
              </a:rPr>
              <a:t>developing a new concept that building occupants and building owners can use to quickly identify indoor contaminants of concern that may be entering buildings from contaminated soil gas beneath homes and buildings. The results can then be used to inform health and safety risks at a community scale and identify actions residents can take to improve indoor air quality.</a:t>
            </a:r>
            <a:endParaRPr lang="en-GB" sz="1000" dirty="0">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1685E395-7D0E-44EE-BB59-26718A98C833}"/>
              </a:ext>
            </a:extLst>
          </p:cNvPr>
          <p:cNvSpPr txBox="1"/>
          <p:nvPr/>
        </p:nvSpPr>
        <p:spPr>
          <a:xfrm>
            <a:off x="2590772" y="5417915"/>
            <a:ext cx="3555355" cy="197746"/>
          </a:xfrm>
          <a:prstGeom prst="rect">
            <a:avLst/>
          </a:prstGeom>
          <a:noFill/>
        </p:spPr>
        <p:txBody>
          <a:bodyPr wrap="square" rtlCol="0">
            <a:spAutoFit/>
          </a:bodyPr>
          <a:lstStyle/>
          <a:p>
            <a:pPr algn="r"/>
            <a:r>
              <a:rPr lang="en-US" sz="685" dirty="0">
                <a:latin typeface="Segoe UI" panose="020B0502040204020203" pitchFamily="34" charset="0"/>
                <a:cs typeface="Segoe UI" panose="020B0502040204020203" pitchFamily="34" charset="0"/>
              </a:rPr>
              <a:t>Adapted from ITRC, https://vim-1.itrcweb.org/introduction-to-vi-mitigation-fact-sheets/ </a:t>
            </a:r>
          </a:p>
        </p:txBody>
      </p:sp>
      <p:pic>
        <p:nvPicPr>
          <p:cNvPr id="26" name="Picture 25">
            <a:extLst>
              <a:ext uri="{FF2B5EF4-FFF2-40B4-BE49-F238E27FC236}">
                <a16:creationId xmlns:a16="http://schemas.microsoft.com/office/drawing/2014/main" id="{B6DCE859-EFD3-406F-ACBF-50F3712AC74B}"/>
              </a:ext>
            </a:extLst>
          </p:cNvPr>
          <p:cNvPicPr>
            <a:picLocks noChangeAspect="1"/>
          </p:cNvPicPr>
          <p:nvPr/>
        </p:nvPicPr>
        <p:blipFill>
          <a:blip r:embed="rId2"/>
          <a:stretch>
            <a:fillRect/>
          </a:stretch>
        </p:blipFill>
        <p:spPr>
          <a:xfrm>
            <a:off x="5426369" y="8104701"/>
            <a:ext cx="862515" cy="862515"/>
          </a:xfrm>
          <a:prstGeom prst="rect">
            <a:avLst/>
          </a:prstGeom>
        </p:spPr>
      </p:pic>
      <p:pic>
        <p:nvPicPr>
          <p:cNvPr id="27" name="Picture 26">
            <a:extLst>
              <a:ext uri="{FF2B5EF4-FFF2-40B4-BE49-F238E27FC236}">
                <a16:creationId xmlns:a16="http://schemas.microsoft.com/office/drawing/2014/main" id="{2EB627F4-05EE-433F-AA7E-B38386DD4B16}"/>
              </a:ext>
            </a:extLst>
          </p:cNvPr>
          <p:cNvPicPr>
            <a:picLocks noChangeAspect="1"/>
          </p:cNvPicPr>
          <p:nvPr/>
        </p:nvPicPr>
        <p:blipFill>
          <a:blip r:embed="rId3"/>
          <a:stretch>
            <a:fillRect/>
          </a:stretch>
        </p:blipFill>
        <p:spPr>
          <a:xfrm>
            <a:off x="668466" y="8104701"/>
            <a:ext cx="862515" cy="862515"/>
          </a:xfrm>
          <a:prstGeom prst="rect">
            <a:avLst/>
          </a:prstGeom>
        </p:spPr>
      </p:pic>
      <p:pic>
        <p:nvPicPr>
          <p:cNvPr id="28" name="Picture 27">
            <a:extLst>
              <a:ext uri="{FF2B5EF4-FFF2-40B4-BE49-F238E27FC236}">
                <a16:creationId xmlns:a16="http://schemas.microsoft.com/office/drawing/2014/main" id="{0D1A265F-7D02-4719-86F7-3D30A00A6C36}"/>
              </a:ext>
            </a:extLst>
          </p:cNvPr>
          <p:cNvPicPr>
            <a:picLocks noChangeAspect="1"/>
          </p:cNvPicPr>
          <p:nvPr/>
        </p:nvPicPr>
        <p:blipFill>
          <a:blip r:embed="rId4"/>
          <a:stretch>
            <a:fillRect/>
          </a:stretch>
        </p:blipFill>
        <p:spPr>
          <a:xfrm>
            <a:off x="3413903" y="8433687"/>
            <a:ext cx="1503695" cy="349245"/>
          </a:xfrm>
          <a:prstGeom prst="rect">
            <a:avLst/>
          </a:prstGeom>
        </p:spPr>
      </p:pic>
      <p:pic>
        <p:nvPicPr>
          <p:cNvPr id="29" name="Picture 28" descr="Logo&#10;&#10;Description automatically generated">
            <a:extLst>
              <a:ext uri="{FF2B5EF4-FFF2-40B4-BE49-F238E27FC236}">
                <a16:creationId xmlns:a16="http://schemas.microsoft.com/office/drawing/2014/main" id="{5D8F1B3D-D1C5-40F5-9C91-B18495D56C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8541" y="8134027"/>
            <a:ext cx="1503695" cy="958759"/>
          </a:xfrm>
          <a:prstGeom prst="rect">
            <a:avLst/>
          </a:prstGeom>
        </p:spPr>
      </p:pic>
      <p:grpSp>
        <p:nvGrpSpPr>
          <p:cNvPr id="12" name="Group 11">
            <a:extLst>
              <a:ext uri="{FF2B5EF4-FFF2-40B4-BE49-F238E27FC236}">
                <a16:creationId xmlns:a16="http://schemas.microsoft.com/office/drawing/2014/main" id="{FA04C5A4-517F-470D-A76C-69840A12B8A4}"/>
              </a:ext>
            </a:extLst>
          </p:cNvPr>
          <p:cNvGrpSpPr/>
          <p:nvPr/>
        </p:nvGrpSpPr>
        <p:grpSpPr>
          <a:xfrm>
            <a:off x="811448" y="3140136"/>
            <a:ext cx="5301385" cy="2303825"/>
            <a:chOff x="719210" y="3671668"/>
            <a:chExt cx="6198755" cy="2693795"/>
          </a:xfrm>
        </p:grpSpPr>
        <p:pic>
          <p:nvPicPr>
            <p:cNvPr id="10" name="Picture 9">
              <a:extLst>
                <a:ext uri="{FF2B5EF4-FFF2-40B4-BE49-F238E27FC236}">
                  <a16:creationId xmlns:a16="http://schemas.microsoft.com/office/drawing/2014/main" id="{ABF18A6E-CD8C-4A8F-9C86-FFCE67F23CA0}"/>
                </a:ext>
              </a:extLst>
            </p:cNvPr>
            <p:cNvPicPr>
              <a:picLocks noChangeAspect="1"/>
            </p:cNvPicPr>
            <p:nvPr/>
          </p:nvPicPr>
          <p:blipFill>
            <a:blip r:embed="rId6"/>
            <a:stretch>
              <a:fillRect/>
            </a:stretch>
          </p:blipFill>
          <p:spPr>
            <a:xfrm>
              <a:off x="719210" y="3671668"/>
              <a:ext cx="6198755" cy="2693795"/>
            </a:xfrm>
            <a:prstGeom prst="rect">
              <a:avLst/>
            </a:prstGeom>
          </p:spPr>
        </p:pic>
        <p:sp>
          <p:nvSpPr>
            <p:cNvPr id="4" name="Rectangle 3">
              <a:extLst>
                <a:ext uri="{FF2B5EF4-FFF2-40B4-BE49-F238E27FC236}">
                  <a16:creationId xmlns:a16="http://schemas.microsoft.com/office/drawing/2014/main" id="{4B5B9411-7FE8-44BE-AB05-87DB11FF7905}"/>
                </a:ext>
              </a:extLst>
            </p:cNvPr>
            <p:cNvSpPr/>
            <p:nvPr/>
          </p:nvSpPr>
          <p:spPr>
            <a:xfrm>
              <a:off x="6227232" y="5075767"/>
              <a:ext cx="670534" cy="872066"/>
            </a:xfrm>
            <a:prstGeom prst="rect">
              <a:avLst/>
            </a:prstGeom>
            <a:solidFill>
              <a:srgbClr val="FCD3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685" dirty="0">
                  <a:solidFill>
                    <a:srgbClr val="383838"/>
                  </a:solidFill>
                  <a:latin typeface="Arial" panose="020B0604020202020204" pitchFamily="34" charset="0"/>
                  <a:cs typeface="Arial" panose="020B0604020202020204" pitchFamily="34" charset="0"/>
                </a:rPr>
                <a:t>Contaminated Soil Gas</a:t>
              </a:r>
            </a:p>
          </p:txBody>
        </p:sp>
      </p:grpSp>
    </p:spTree>
    <p:extLst>
      <p:ext uri="{BB962C8B-B14F-4D97-AF65-F5344CB8AC3E}">
        <p14:creationId xmlns:p14="http://schemas.microsoft.com/office/powerpoint/2010/main" val="301331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372DA79-2604-4AC2-B68A-0E2B82D96C4A}"/>
              </a:ext>
            </a:extLst>
          </p:cNvPr>
          <p:cNvGrpSpPr/>
          <p:nvPr/>
        </p:nvGrpSpPr>
        <p:grpSpPr>
          <a:xfrm>
            <a:off x="-34312" y="542751"/>
            <a:ext cx="6892312" cy="3077092"/>
            <a:chOff x="-269716" y="717477"/>
            <a:chExt cx="8058982" cy="3515100"/>
          </a:xfrm>
        </p:grpSpPr>
        <p:sp>
          <p:nvSpPr>
            <p:cNvPr id="94" name="Rectangle 93">
              <a:extLst>
                <a:ext uri="{FF2B5EF4-FFF2-40B4-BE49-F238E27FC236}">
                  <a16:creationId xmlns:a16="http://schemas.microsoft.com/office/drawing/2014/main" id="{9611B82E-18E8-4D31-8BCE-0D01725E9F6B}"/>
                </a:ext>
              </a:extLst>
            </p:cNvPr>
            <p:cNvSpPr/>
            <p:nvPr/>
          </p:nvSpPr>
          <p:spPr>
            <a:xfrm>
              <a:off x="-229596" y="717477"/>
              <a:ext cx="8018862" cy="3504148"/>
            </a:xfrm>
            <a:prstGeom prst="rect">
              <a:avLst/>
            </a:prstGeom>
            <a:solidFill>
              <a:schemeClr val="accent4">
                <a:lumMod val="40000"/>
                <a:lumOff val="6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p>
          </p:txBody>
        </p:sp>
        <p:cxnSp>
          <p:nvCxnSpPr>
            <p:cNvPr id="44" name="Straight Connector 43">
              <a:extLst>
                <a:ext uri="{FF2B5EF4-FFF2-40B4-BE49-F238E27FC236}">
                  <a16:creationId xmlns:a16="http://schemas.microsoft.com/office/drawing/2014/main" id="{772AE1A9-48D5-4070-9334-2143E25EC311}"/>
                </a:ext>
              </a:extLst>
            </p:cNvPr>
            <p:cNvCxnSpPr>
              <a:cxnSpLocks/>
            </p:cNvCxnSpPr>
            <p:nvPr/>
          </p:nvCxnSpPr>
          <p:spPr>
            <a:xfrm flipV="1">
              <a:off x="-269716" y="4221624"/>
              <a:ext cx="4081242" cy="1095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E52C22C-920A-41D2-828F-1E3B23952BB6}"/>
              </a:ext>
            </a:extLst>
          </p:cNvPr>
          <p:cNvGrpSpPr/>
          <p:nvPr/>
        </p:nvGrpSpPr>
        <p:grpSpPr>
          <a:xfrm>
            <a:off x="511501" y="3682120"/>
            <a:ext cx="2836522" cy="3347781"/>
            <a:chOff x="2344420" y="6651794"/>
            <a:chExt cx="2162144" cy="8564312"/>
          </a:xfrm>
        </p:grpSpPr>
        <p:sp>
          <p:nvSpPr>
            <p:cNvPr id="97" name="TextBox 96">
              <a:extLst>
                <a:ext uri="{FF2B5EF4-FFF2-40B4-BE49-F238E27FC236}">
                  <a16:creationId xmlns:a16="http://schemas.microsoft.com/office/drawing/2014/main" id="{4561568F-870D-45A8-9D75-A6E547858294}"/>
                </a:ext>
              </a:extLst>
            </p:cNvPr>
            <p:cNvSpPr txBox="1"/>
            <p:nvPr/>
          </p:nvSpPr>
          <p:spPr>
            <a:xfrm>
              <a:off x="2344422" y="7320304"/>
              <a:ext cx="2162142" cy="7895802"/>
            </a:xfrm>
            <a:prstGeom prst="rect">
              <a:avLst/>
            </a:prstGeom>
            <a:noFill/>
          </p:spPr>
          <p:txBody>
            <a:bodyPr wrap="square" lIns="0" tIns="0" rIns="0" bIns="0" rtlCol="0" anchor="t" anchorCtr="0">
              <a:noAutofit/>
            </a:bodyPr>
            <a:lstStyle/>
            <a:p>
              <a:pPr>
                <a:lnSpc>
                  <a:spcPct val="110000"/>
                </a:lnSpc>
                <a:spcAft>
                  <a:spcPts val="342"/>
                </a:spcAft>
              </a:pPr>
              <a:r>
                <a:rPr lang="en-US" sz="941" u="sng" dirty="0">
                  <a:solidFill>
                    <a:srgbClr val="4F0B4C"/>
                  </a:solidFill>
                  <a:latin typeface="Segoe UI" panose="020B0502040204020203" pitchFamily="34" charset="0"/>
                  <a:cs typeface="Segoe UI" panose="020B0502040204020203" pitchFamily="34" charset="0"/>
                </a:rPr>
                <a:t>Winter 2022 – Spring 2024</a:t>
              </a:r>
              <a:r>
                <a:rPr lang="en-US" sz="941" dirty="0">
                  <a:solidFill>
                    <a:srgbClr val="4F0B4C"/>
                  </a:solidFill>
                  <a:latin typeface="Segoe UI" panose="020B0502040204020203" pitchFamily="34" charset="0"/>
                  <a:cs typeface="Segoe UI" panose="020B0502040204020203" pitchFamily="34" charset="0"/>
                </a:rPr>
                <a:t>: </a:t>
              </a:r>
              <a:r>
                <a:rPr lang="en-US" sz="941" dirty="0">
                  <a:latin typeface="Segoe UI" panose="020B0502040204020203" pitchFamily="34" charset="0"/>
                  <a:cs typeface="Segoe UI" panose="020B0502040204020203" pitchFamily="34" charset="0"/>
                </a:rPr>
                <a:t>EPA would like to collect indoor air and subslab or exterior soil gas samples at various times to determine if vapor intrusion is occurring, and how the indoor air quality varies over time. VOCs and naturally occurring radon gas will be measured to assess indoor air quality, along with particulate matter, carbon dioxide, temperature, humidity, and pressure.  </a:t>
              </a:r>
            </a:p>
            <a:p>
              <a:pPr>
                <a:lnSpc>
                  <a:spcPct val="110000"/>
                </a:lnSpc>
                <a:spcAft>
                  <a:spcPts val="342"/>
                </a:spcAft>
              </a:pPr>
              <a:r>
                <a:rPr lang="en-US" sz="941" dirty="0">
                  <a:latin typeface="Segoe UI" panose="020B0502040204020203" pitchFamily="34" charset="0"/>
                  <a:cs typeface="Segoe UI" panose="020B0502040204020203" pitchFamily="34" charset="0"/>
                </a:rPr>
                <a:t>A local technician will seek written consent from residents and building owners to enter the property and will work with residents to identify good times to place 1 sampler in the basement/crawlspace and 1 on the first floor. </a:t>
              </a:r>
            </a:p>
            <a:p>
              <a:pPr>
                <a:lnSpc>
                  <a:spcPct val="110000"/>
                </a:lnSpc>
                <a:spcAft>
                  <a:spcPts val="342"/>
                </a:spcAft>
              </a:pPr>
              <a:r>
                <a:rPr lang="en-US" sz="941" dirty="0">
                  <a:latin typeface="Segoe UI" panose="020B0502040204020203" pitchFamily="34" charset="0"/>
                  <a:cs typeface="Segoe UI" panose="020B0502040204020203" pitchFamily="34" charset="0"/>
                </a:rPr>
                <a:t>The technician will return occasionally, with the resident’s permission, to collect samples during the study. Follow-up visits should last about 10 minutes.</a:t>
              </a:r>
            </a:p>
            <a:p>
              <a:pPr>
                <a:lnSpc>
                  <a:spcPct val="110000"/>
                </a:lnSpc>
                <a:spcAft>
                  <a:spcPts val="342"/>
                </a:spcAft>
              </a:pPr>
              <a:r>
                <a:rPr lang="en-US" sz="941" dirty="0">
                  <a:latin typeface="Segoe UI" panose="020B0502040204020203" pitchFamily="34" charset="0"/>
                  <a:cs typeface="Segoe UI" panose="020B0502040204020203" pitchFamily="34" charset="0"/>
                </a:rPr>
                <a:t>Results will be shared with building owners and residents after the study is complete.</a:t>
              </a:r>
            </a:p>
          </p:txBody>
        </p:sp>
        <p:sp>
          <p:nvSpPr>
            <p:cNvPr id="98" name="TextBox 97">
              <a:extLst>
                <a:ext uri="{FF2B5EF4-FFF2-40B4-BE49-F238E27FC236}">
                  <a16:creationId xmlns:a16="http://schemas.microsoft.com/office/drawing/2014/main" id="{5DFF282D-ED74-4DF0-97BB-929FBE20FF75}"/>
                </a:ext>
              </a:extLst>
            </p:cNvPr>
            <p:cNvSpPr txBox="1"/>
            <p:nvPr/>
          </p:nvSpPr>
          <p:spPr>
            <a:xfrm>
              <a:off x="2344420" y="6651794"/>
              <a:ext cx="2052553" cy="559747"/>
            </a:xfrm>
            <a:prstGeom prst="rect">
              <a:avLst/>
            </a:prstGeom>
            <a:noFill/>
          </p:spPr>
          <p:txBody>
            <a:bodyPr wrap="none" lIns="0" tIns="0" rIns="0" bIns="0" rtlCol="0" anchor="ctr" anchorCtr="0">
              <a:noAutofit/>
            </a:bodyPr>
            <a:lstStyle/>
            <a:p>
              <a:r>
                <a:rPr lang="en-US" sz="1197" dirty="0">
                  <a:solidFill>
                    <a:srgbClr val="360834"/>
                  </a:solidFill>
                  <a:latin typeface="Segoe UI Semibold" panose="020B0702040204020203" pitchFamily="34" charset="0"/>
                  <a:cs typeface="Segoe UI Semibold" panose="020B0702040204020203" pitchFamily="34" charset="0"/>
                </a:rPr>
                <a:t>SAMPLE COLLECTION</a:t>
              </a:r>
              <a:endParaRPr lang="en-GB" sz="1197" dirty="0">
                <a:solidFill>
                  <a:srgbClr val="360834"/>
                </a:solidFill>
                <a:latin typeface="Segoe UI Semibold" panose="020B0702040204020203" pitchFamily="34" charset="0"/>
                <a:cs typeface="Segoe UI Semibold" panose="020B0702040204020203" pitchFamily="34" charset="0"/>
              </a:endParaRPr>
            </a:p>
          </p:txBody>
        </p:sp>
      </p:grpSp>
      <p:cxnSp>
        <p:nvCxnSpPr>
          <p:cNvPr id="99" name="Straight Connector 98">
            <a:extLst>
              <a:ext uri="{FF2B5EF4-FFF2-40B4-BE49-F238E27FC236}">
                <a16:creationId xmlns:a16="http://schemas.microsoft.com/office/drawing/2014/main" id="{4B0AF7F2-709E-461A-B939-152577E84E83}"/>
              </a:ext>
            </a:extLst>
          </p:cNvPr>
          <p:cNvCxnSpPr>
            <a:cxnSpLocks/>
          </p:cNvCxnSpPr>
          <p:nvPr/>
        </p:nvCxnSpPr>
        <p:spPr>
          <a:xfrm flipV="1">
            <a:off x="0" y="7053549"/>
            <a:ext cx="3467978" cy="936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30A8CF6-D94F-484E-A6C9-32655316E8D1}"/>
              </a:ext>
            </a:extLst>
          </p:cNvPr>
          <p:cNvGrpSpPr/>
          <p:nvPr/>
        </p:nvGrpSpPr>
        <p:grpSpPr>
          <a:xfrm>
            <a:off x="3664440" y="7155442"/>
            <a:ext cx="2826146" cy="1708360"/>
            <a:chOff x="386383" y="8156916"/>
            <a:chExt cx="3439288" cy="1997536"/>
          </a:xfrm>
        </p:grpSpPr>
        <p:sp>
          <p:nvSpPr>
            <p:cNvPr id="65" name="TextBox 64"/>
            <p:cNvSpPr txBox="1"/>
            <p:nvPr/>
          </p:nvSpPr>
          <p:spPr>
            <a:xfrm>
              <a:off x="386383" y="8465053"/>
              <a:ext cx="3439288" cy="1689399"/>
            </a:xfrm>
            <a:prstGeom prst="rect">
              <a:avLst/>
            </a:prstGeom>
            <a:noFill/>
          </p:spPr>
          <p:txBody>
            <a:bodyPr wrap="square" lIns="0" tIns="0" rIns="0" bIns="0" numCol="1" rtlCol="0" anchor="t" anchorCtr="0">
              <a:noAutofit/>
            </a:bodyPr>
            <a:lstStyle/>
            <a:p>
              <a:pPr>
                <a:lnSpc>
                  <a:spcPct val="114000"/>
                </a:lnSpc>
                <a:spcAft>
                  <a:spcPts val="513"/>
                </a:spcAft>
              </a:pPr>
              <a:r>
                <a:rPr lang="en-US" sz="1000" dirty="0">
                  <a:latin typeface="Segoe UI" panose="020B0502040204020203" pitchFamily="34" charset="0"/>
                  <a:ea typeface="Calibri" panose="020F0502020204030204" pitchFamily="34" charset="0"/>
                  <a:cs typeface="Segoe UI" panose="020B0502040204020203" pitchFamily="34" charset="0"/>
                </a:rPr>
                <a:t>Gaffney VOC Plume: </a:t>
              </a:r>
              <a:r>
                <a:rPr lang="en-US" sz="1000" dirty="0">
                  <a:solidFill>
                    <a:srgbClr val="4F0B4C"/>
                  </a:solidFill>
                  <a:latin typeface="Segoe UI" panose="020B0502040204020203" pitchFamily="34" charset="0"/>
                  <a:ea typeface="Calibri" panose="020F0502020204030204" pitchFamily="34" charset="0"/>
                  <a:cs typeface="Segoe UI" panose="020B0502040204020203" pitchFamily="34" charset="0"/>
                  <a:hlinkClick r:id="rId2"/>
                </a:rPr>
                <a:t>https://dec.alaska.gov/spar/csp/sites/gaffney/</a:t>
              </a:r>
              <a:endParaRPr lang="en-US" sz="1000" dirty="0">
                <a:solidFill>
                  <a:srgbClr val="4F0B4C"/>
                </a:solidFill>
                <a:latin typeface="Segoe UI" panose="020B0502040204020203" pitchFamily="34" charset="0"/>
                <a:ea typeface="Calibri" panose="020F0502020204030204" pitchFamily="34" charset="0"/>
                <a:cs typeface="Segoe UI" panose="020B0502040204020203" pitchFamily="34" charset="0"/>
              </a:endParaRPr>
            </a:p>
            <a:p>
              <a:pPr>
                <a:spcBef>
                  <a:spcPts val="513"/>
                </a:spcBef>
              </a:pPr>
              <a:r>
                <a:rPr lang="en-US" sz="1000" dirty="0">
                  <a:latin typeface="Segoe UI" panose="020B0502040204020203" pitchFamily="34" charset="0"/>
                  <a:ea typeface="Calibri" panose="020F0502020204030204" pitchFamily="34" charset="0"/>
                  <a:cs typeface="Segoe UI" panose="020B0502040204020203" pitchFamily="34" charset="0"/>
                </a:rPr>
                <a:t>Vapor Intrusion in Alaska: </a:t>
              </a:r>
              <a:br>
                <a:rPr lang="en-US" sz="1000" dirty="0">
                  <a:latin typeface="Segoe UI" panose="020B0502040204020203" pitchFamily="34" charset="0"/>
                  <a:ea typeface="Calibri" panose="020F0502020204030204" pitchFamily="34" charset="0"/>
                  <a:cs typeface="Segoe UI" panose="020B0502040204020203" pitchFamily="34" charset="0"/>
                </a:rPr>
              </a:br>
              <a:r>
                <a:rPr lang="en-US" sz="1000" dirty="0">
                  <a:solidFill>
                    <a:srgbClr val="000000"/>
                  </a:solidFill>
                  <a:latin typeface="Segoe UI" panose="020B0502040204020203" pitchFamily="34" charset="0"/>
                  <a:hlinkClick r:id="rId3"/>
                </a:rPr>
                <a:t>https://dec.alaska.gov/spar/csp/faq/vapor-intrusion/</a:t>
              </a:r>
              <a:r>
                <a:rPr lang="en-US" sz="1000" dirty="0">
                  <a:solidFill>
                    <a:srgbClr val="000000"/>
                  </a:solidFill>
                  <a:latin typeface="Segoe UI" panose="020B0502040204020203" pitchFamily="34" charset="0"/>
                </a:rPr>
                <a:t> </a:t>
              </a:r>
              <a:endParaRPr lang="en-US" sz="1000" dirty="0">
                <a:solidFill>
                  <a:prstClr val="black"/>
                </a:solidFill>
                <a:latin typeface="Segoe UI" panose="020B0502040204020203" pitchFamily="34" charset="0"/>
              </a:endParaRPr>
            </a:p>
            <a:p>
              <a:pPr>
                <a:lnSpc>
                  <a:spcPct val="114000"/>
                </a:lnSpc>
                <a:spcBef>
                  <a:spcPts val="1026"/>
                </a:spcBef>
              </a:pPr>
              <a:r>
                <a:rPr lang="en-US" sz="1000" dirty="0">
                  <a:latin typeface="Segoe UI" panose="020B0502040204020203" pitchFamily="34" charset="0"/>
                  <a:ea typeface="Calibri" panose="020F0502020204030204" pitchFamily="34" charset="0"/>
                  <a:cs typeface="Segoe UI" panose="020B0502040204020203" pitchFamily="34" charset="0"/>
                </a:rPr>
                <a:t>Radon in Alaska:</a:t>
              </a:r>
            </a:p>
            <a:p>
              <a:pPr>
                <a:lnSpc>
                  <a:spcPct val="114000"/>
                </a:lnSpc>
                <a:spcAft>
                  <a:spcPts val="513"/>
                </a:spcAft>
              </a:pPr>
              <a:r>
                <a:rPr lang="en-US" sz="1000" dirty="0">
                  <a:latin typeface="Segoe UI" panose="020B0502040204020203" pitchFamily="34" charset="0"/>
                  <a:ea typeface="Calibri" panose="020F0502020204030204" pitchFamily="34" charset="0"/>
                  <a:cs typeface="Segoe UI" panose="020B0502040204020203" pitchFamily="34" charset="0"/>
                  <a:hlinkClick r:id="rId4"/>
                </a:rPr>
                <a:t>https://dggs.alaska.gov/pubs/id/30163</a:t>
              </a:r>
              <a:r>
                <a:rPr lang="en-US" sz="1000" dirty="0">
                  <a:latin typeface="Segoe UI" panose="020B0502040204020203" pitchFamily="34" charset="0"/>
                  <a:ea typeface="Calibri" panose="020F0502020204030204" pitchFamily="34" charset="0"/>
                  <a:cs typeface="Segoe UI" panose="020B0502040204020203" pitchFamily="34" charset="0"/>
                </a:rPr>
                <a:t> </a:t>
              </a:r>
            </a:p>
            <a:p>
              <a:pPr>
                <a:lnSpc>
                  <a:spcPct val="114000"/>
                </a:lnSpc>
                <a:spcAft>
                  <a:spcPts val="513"/>
                </a:spcAft>
              </a:pPr>
              <a:r>
                <a:rPr lang="en-US" sz="1000" u="sng" dirty="0">
                  <a:solidFill>
                    <a:srgbClr val="0563C1"/>
                  </a:solidFill>
                  <a:latin typeface="Segoe UI" panose="020B0502040204020203" pitchFamily="34" charset="0"/>
                  <a:ea typeface="Calibri" panose="020F0502020204030204" pitchFamily="34" charset="0"/>
                  <a:cs typeface="Segoe UI" panose="020B0502040204020203" pitchFamily="34" charset="0"/>
                </a:rPr>
                <a:t>https://dggs.alaska.gov/hazards/radon.html</a:t>
              </a:r>
              <a:r>
                <a:rPr lang="en-US" sz="1000" dirty="0">
                  <a:latin typeface="Segoe UI" panose="020B0502040204020203" pitchFamily="34" charset="0"/>
                  <a:ea typeface="Calibri" panose="020F0502020204030204" pitchFamily="34" charset="0"/>
                  <a:cs typeface="Segoe UI" panose="020B0502040204020203" pitchFamily="34" charset="0"/>
                </a:rPr>
                <a:t> </a:t>
              </a:r>
            </a:p>
          </p:txBody>
        </p:sp>
        <p:sp>
          <p:nvSpPr>
            <p:cNvPr id="93" name="TextBox 92">
              <a:extLst>
                <a:ext uri="{FF2B5EF4-FFF2-40B4-BE49-F238E27FC236}">
                  <a16:creationId xmlns:a16="http://schemas.microsoft.com/office/drawing/2014/main" id="{03177066-16FE-47C3-AD1D-8C2ADF2E422E}"/>
                </a:ext>
              </a:extLst>
            </p:cNvPr>
            <p:cNvSpPr txBox="1"/>
            <p:nvPr/>
          </p:nvSpPr>
          <p:spPr>
            <a:xfrm>
              <a:off x="386383" y="8156916"/>
              <a:ext cx="3324042" cy="247500"/>
            </a:xfrm>
            <a:prstGeom prst="rect">
              <a:avLst/>
            </a:prstGeom>
            <a:noFill/>
          </p:spPr>
          <p:txBody>
            <a:bodyPr wrap="none" lIns="0" tIns="0" rIns="0" bIns="0" rtlCol="0" anchor="ctr" anchorCtr="0">
              <a:noAutofit/>
            </a:bodyPr>
            <a:lstStyle/>
            <a:p>
              <a:r>
                <a:rPr lang="en-US" sz="1197" dirty="0">
                  <a:solidFill>
                    <a:srgbClr val="360834"/>
                  </a:solidFill>
                  <a:latin typeface="Segoe UI Semibold" panose="020B0702040204020203" pitchFamily="34" charset="0"/>
                  <a:cs typeface="Segoe UI Semibold" panose="020B0702040204020203" pitchFamily="34" charset="0"/>
                </a:rPr>
                <a:t>TO LEARN MORE</a:t>
              </a:r>
              <a:endParaRPr lang="en-GB" sz="1197" dirty="0">
                <a:solidFill>
                  <a:srgbClr val="360834"/>
                </a:solidFill>
                <a:latin typeface="Segoe UI Semibold" panose="020B0702040204020203" pitchFamily="34" charset="0"/>
                <a:cs typeface="Segoe UI Semibold" panose="020B0702040204020203" pitchFamily="34" charset="0"/>
              </a:endParaRPr>
            </a:p>
          </p:txBody>
        </p:sp>
      </p:grpSp>
      <p:sp>
        <p:nvSpPr>
          <p:cNvPr id="103" name="TextBox 102">
            <a:extLst>
              <a:ext uri="{FF2B5EF4-FFF2-40B4-BE49-F238E27FC236}">
                <a16:creationId xmlns:a16="http://schemas.microsoft.com/office/drawing/2014/main" id="{A0F31C4A-1711-4C29-A226-A453D4737546}"/>
              </a:ext>
            </a:extLst>
          </p:cNvPr>
          <p:cNvSpPr txBox="1"/>
          <p:nvPr/>
        </p:nvSpPr>
        <p:spPr>
          <a:xfrm>
            <a:off x="3601176" y="3827732"/>
            <a:ext cx="2745321" cy="1365262"/>
          </a:xfrm>
          <a:prstGeom prst="rect">
            <a:avLst/>
          </a:prstGeom>
          <a:noFill/>
        </p:spPr>
        <p:txBody>
          <a:bodyPr wrap="square" lIns="0" tIns="0" rIns="0" bIns="0" rtlCol="0" anchor="t" anchorCtr="0">
            <a:noAutofit/>
          </a:bodyPr>
          <a:lstStyle/>
          <a:p>
            <a:pPr>
              <a:lnSpc>
                <a:spcPct val="110000"/>
              </a:lnSpc>
              <a:spcAft>
                <a:spcPts val="342"/>
              </a:spcAft>
            </a:pPr>
            <a:r>
              <a:rPr lang="en-US" sz="941" dirty="0">
                <a:latin typeface="Segoe UI" panose="020B0502040204020203" pitchFamily="34" charset="0"/>
                <a:cs typeface="Segoe UI" panose="020B0502040204020203" pitchFamily="34" charset="0"/>
              </a:rPr>
              <a:t>The air samplers are small and will be placed in ‘out of the way’ breathing zones. The AirThings sampler is about the size of an alarm clock and shows the radon concentration on the screen.</a:t>
            </a:r>
          </a:p>
          <a:p>
            <a:pPr>
              <a:lnSpc>
                <a:spcPct val="110000"/>
              </a:lnSpc>
              <a:spcAft>
                <a:spcPts val="342"/>
              </a:spcAft>
            </a:pPr>
            <a:r>
              <a:rPr lang="en-US" sz="941" dirty="0">
                <a:latin typeface="Segoe UI" panose="020B0502040204020203" pitchFamily="34" charset="0"/>
                <a:cs typeface="Segoe UI" panose="020B0502040204020203" pitchFamily="34" charset="0"/>
              </a:rPr>
              <a:t>Subslab samples will be collected by drilling a small hole (about 1 inch) into an inconspicuous location on the floor (such as a closet) and installing a vapor pin. The hole will be capped after sample collection.</a:t>
            </a:r>
          </a:p>
        </p:txBody>
      </p:sp>
      <p:pic>
        <p:nvPicPr>
          <p:cNvPr id="7" name="Graphic 6">
            <a:extLst>
              <a:ext uri="{FF2B5EF4-FFF2-40B4-BE49-F238E27FC236}">
                <a16:creationId xmlns:a16="http://schemas.microsoft.com/office/drawing/2014/main" id="{01581988-1C54-45EB-B9A5-227BEE72EA4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3492"/>
          <a:stretch/>
        </p:blipFill>
        <p:spPr>
          <a:xfrm>
            <a:off x="3075259" y="652488"/>
            <a:ext cx="3490415" cy="2808291"/>
          </a:xfrm>
          <a:prstGeom prst="rect">
            <a:avLst/>
          </a:prstGeom>
        </p:spPr>
      </p:pic>
      <p:sp>
        <p:nvSpPr>
          <p:cNvPr id="37" name="TextBox 36">
            <a:extLst>
              <a:ext uri="{FF2B5EF4-FFF2-40B4-BE49-F238E27FC236}">
                <a16:creationId xmlns:a16="http://schemas.microsoft.com/office/drawing/2014/main" id="{315CF5D5-EABF-4388-88D6-2D319DDB5C37}"/>
              </a:ext>
            </a:extLst>
          </p:cNvPr>
          <p:cNvSpPr txBox="1"/>
          <p:nvPr/>
        </p:nvSpPr>
        <p:spPr>
          <a:xfrm>
            <a:off x="196356" y="211094"/>
            <a:ext cx="6256125" cy="362931"/>
          </a:xfrm>
          <a:prstGeom prst="rect">
            <a:avLst/>
          </a:prstGeom>
          <a:noFill/>
        </p:spPr>
        <p:txBody>
          <a:bodyPr wrap="none" lIns="0" tIns="0" rIns="0" bIns="0" rtlCol="0" anchor="ctr" anchorCtr="0">
            <a:noAutofit/>
          </a:bodyPr>
          <a:lstStyle/>
          <a:p>
            <a:pPr algn="ctr"/>
            <a:r>
              <a:rPr lang="en-US" sz="1711" dirty="0">
                <a:solidFill>
                  <a:srgbClr val="360834"/>
                </a:solidFill>
                <a:latin typeface="Segoe UI Semibold" panose="020B0702040204020203" pitchFamily="34" charset="0"/>
                <a:cs typeface="Segoe UI Semibold" panose="020B0702040204020203" pitchFamily="34" charset="0"/>
              </a:rPr>
              <a:t>SOIL GAS SAFE COMMUNITIES: FAIRBANKS, ALASKA</a:t>
            </a:r>
            <a:endParaRPr lang="en-GB" sz="1711" dirty="0">
              <a:solidFill>
                <a:srgbClr val="360834"/>
              </a:solidFill>
              <a:latin typeface="Segoe UI Semibold" panose="020B0702040204020203" pitchFamily="34" charset="0"/>
              <a:cs typeface="Segoe UI Semibold" panose="020B0702040204020203" pitchFamily="34" charset="0"/>
            </a:endParaRPr>
          </a:p>
        </p:txBody>
      </p:sp>
      <p:sp>
        <p:nvSpPr>
          <p:cNvPr id="43" name="Rectangle 42">
            <a:extLst>
              <a:ext uri="{FF2B5EF4-FFF2-40B4-BE49-F238E27FC236}">
                <a16:creationId xmlns:a16="http://schemas.microsoft.com/office/drawing/2014/main" id="{D2022D2E-9C8B-496F-A6E3-68CD247AB649}"/>
              </a:ext>
            </a:extLst>
          </p:cNvPr>
          <p:cNvSpPr/>
          <p:nvPr/>
        </p:nvSpPr>
        <p:spPr>
          <a:xfrm rot="5400000">
            <a:off x="4241095" y="-2298901"/>
            <a:ext cx="121648" cy="4719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5" dirty="0"/>
          </a:p>
        </p:txBody>
      </p:sp>
      <p:sp>
        <p:nvSpPr>
          <p:cNvPr id="45" name="TextBox 44">
            <a:extLst>
              <a:ext uri="{FF2B5EF4-FFF2-40B4-BE49-F238E27FC236}">
                <a16:creationId xmlns:a16="http://schemas.microsoft.com/office/drawing/2014/main" id="{B9932E20-321C-4C4B-AC5B-D0C7A66018C3}"/>
              </a:ext>
            </a:extLst>
          </p:cNvPr>
          <p:cNvSpPr txBox="1"/>
          <p:nvPr/>
        </p:nvSpPr>
        <p:spPr>
          <a:xfrm>
            <a:off x="511500" y="7155442"/>
            <a:ext cx="3031613" cy="201155"/>
          </a:xfrm>
          <a:prstGeom prst="rect">
            <a:avLst/>
          </a:prstGeom>
          <a:noFill/>
        </p:spPr>
        <p:txBody>
          <a:bodyPr wrap="none" lIns="0" tIns="0" rIns="0" bIns="0" rtlCol="0" anchor="ctr" anchorCtr="0">
            <a:noAutofit/>
          </a:bodyPr>
          <a:lstStyle/>
          <a:p>
            <a:r>
              <a:rPr lang="en-US" sz="1197" dirty="0">
                <a:solidFill>
                  <a:srgbClr val="360834"/>
                </a:solidFill>
                <a:latin typeface="Segoe UI Semibold" panose="020B0702040204020203" pitchFamily="34" charset="0"/>
                <a:cs typeface="Segoe UI Semibold" panose="020B0702040204020203" pitchFamily="34" charset="0"/>
              </a:rPr>
              <a:t>TO SCHEDULE A FREE SCREENING</a:t>
            </a:r>
            <a:endParaRPr lang="en-GB" sz="1197" dirty="0">
              <a:solidFill>
                <a:srgbClr val="360834"/>
              </a:solidFill>
              <a:latin typeface="Segoe UI Semibold" panose="020B0702040204020203" pitchFamily="34" charset="0"/>
              <a:cs typeface="Segoe UI Semibold" panose="020B0702040204020203" pitchFamily="34" charset="0"/>
            </a:endParaRPr>
          </a:p>
        </p:txBody>
      </p:sp>
      <p:sp>
        <p:nvSpPr>
          <p:cNvPr id="47" name="TextBox 46">
            <a:extLst>
              <a:ext uri="{FF2B5EF4-FFF2-40B4-BE49-F238E27FC236}">
                <a16:creationId xmlns:a16="http://schemas.microsoft.com/office/drawing/2014/main" id="{E85C9F44-6523-4569-895B-A82A132144EE}"/>
              </a:ext>
            </a:extLst>
          </p:cNvPr>
          <p:cNvSpPr txBox="1"/>
          <p:nvPr/>
        </p:nvSpPr>
        <p:spPr>
          <a:xfrm>
            <a:off x="516172" y="7405107"/>
            <a:ext cx="2912828" cy="1654005"/>
          </a:xfrm>
          <a:prstGeom prst="rect">
            <a:avLst/>
          </a:prstGeom>
          <a:noFill/>
        </p:spPr>
        <p:txBody>
          <a:bodyPr wrap="square" lIns="0" tIns="0" rIns="0" bIns="0" numCol="1" rtlCol="0" anchor="t" anchorCtr="0">
            <a:noAutofit/>
          </a:bodyPr>
          <a:lstStyle/>
          <a:p>
            <a:pPr>
              <a:lnSpc>
                <a:spcPct val="114000"/>
              </a:lnSpc>
              <a:spcAft>
                <a:spcPts val="513"/>
              </a:spcAft>
            </a:pPr>
            <a:r>
              <a:rPr lang="en-US" sz="1000" b="1" dirty="0">
                <a:solidFill>
                  <a:srgbClr val="4F0B4C"/>
                </a:solidFill>
                <a:latin typeface="Segoe UI" panose="020B0502040204020203" pitchFamily="34" charset="0"/>
                <a:ea typeface="Calibri" panose="020F0502020204030204" pitchFamily="34" charset="0"/>
                <a:cs typeface="Segoe UI" panose="020B0502040204020203" pitchFamily="34" charset="0"/>
              </a:rPr>
              <a:t>PLEASE CONTACT:</a:t>
            </a:r>
          </a:p>
          <a:p>
            <a:pPr marL="198233">
              <a:lnSpc>
                <a:spcPct val="114000"/>
              </a:lnSpc>
            </a:pPr>
            <a:r>
              <a:rPr lang="en-US" sz="1000" dirty="0">
                <a:latin typeface="Segoe UI" panose="020B0502040204020203" pitchFamily="34" charset="0"/>
                <a:ea typeface="Calibri" panose="020F0502020204030204" pitchFamily="34" charset="0"/>
                <a:cs typeface="Segoe UI" panose="020B0502040204020203" pitchFamily="34" charset="0"/>
              </a:rPr>
              <a:t>Madeline Collins, Jacobs AK</a:t>
            </a:r>
          </a:p>
          <a:p>
            <a:pPr marL="198233">
              <a:lnSpc>
                <a:spcPct val="114000"/>
              </a:lnSpc>
            </a:pPr>
            <a:r>
              <a:rPr lang="en-US" sz="1000" dirty="0">
                <a:latin typeface="Segoe UI" panose="020B0502040204020203" pitchFamily="34" charset="0"/>
                <a:ea typeface="Calibri" panose="020F0502020204030204" pitchFamily="34" charset="0"/>
                <a:cs typeface="Segoe UI" panose="020B0502040204020203" pitchFamily="34" charset="0"/>
              </a:rPr>
              <a:t>Email: </a:t>
            </a:r>
            <a:r>
              <a:rPr lang="en-US" sz="1000" u="sng" dirty="0">
                <a:solidFill>
                  <a:srgbClr val="231EDC"/>
                </a:solidFill>
                <a:latin typeface="Segoe UI" panose="020B0502040204020203" pitchFamily="34" charset="0"/>
                <a:ea typeface="Calibri" panose="020F0502020204030204" pitchFamily="34" charset="0"/>
                <a:cs typeface="Segoe UI" panose="020B0502040204020203" pitchFamily="34" charset="0"/>
                <a:hlinkClick r:id="rId7"/>
              </a:rPr>
              <a:t>madeline.collins@jacobs.com</a:t>
            </a:r>
            <a:endParaRPr lang="en-US" sz="1000" dirty="0">
              <a:solidFill>
                <a:srgbClr val="4F0B4C"/>
              </a:solidFill>
              <a:latin typeface="Segoe UI" panose="020B0502040204020203" pitchFamily="34" charset="0"/>
              <a:ea typeface="Calibri" panose="020F0502020204030204" pitchFamily="34" charset="0"/>
              <a:cs typeface="Segoe UI" panose="020B0502040204020203" pitchFamily="34" charset="0"/>
            </a:endParaRPr>
          </a:p>
          <a:p>
            <a:pPr marL="198233">
              <a:lnSpc>
                <a:spcPct val="114000"/>
              </a:lnSpc>
              <a:spcAft>
                <a:spcPts val="513"/>
              </a:spcAft>
            </a:pPr>
            <a:r>
              <a:rPr lang="en-US" sz="1000" dirty="0">
                <a:latin typeface="Segoe UI" panose="020B0502040204020203" pitchFamily="34" charset="0"/>
                <a:ea typeface="Calibri" panose="020F0502020204030204" pitchFamily="34" charset="0"/>
                <a:cs typeface="Segoe UI" panose="020B0502040204020203" pitchFamily="34" charset="0"/>
              </a:rPr>
              <a:t>Phone: </a:t>
            </a:r>
            <a:r>
              <a:rPr lang="en-US" sz="1000" dirty="0">
                <a:latin typeface="Segoe UI" panose="020B0502040204020203" pitchFamily="34" charset="0"/>
                <a:cs typeface="Segoe UI" panose="020B0502040204020203" pitchFamily="34" charset="0"/>
              </a:rPr>
              <a:t>618-975-0323 </a:t>
            </a:r>
          </a:p>
          <a:p>
            <a:pPr>
              <a:lnSpc>
                <a:spcPct val="114000"/>
              </a:lnSpc>
              <a:spcAft>
                <a:spcPts val="256"/>
              </a:spcAft>
            </a:pPr>
            <a:r>
              <a:rPr lang="en-US" sz="1000" dirty="0">
                <a:latin typeface="Segoe UI" panose="020B0502040204020203" pitchFamily="34" charset="0"/>
                <a:ea typeface="Calibri" panose="020F0502020204030204" pitchFamily="34" charset="0"/>
                <a:cs typeface="Segoe UI" panose="020B0502040204020203" pitchFamily="34" charset="0"/>
              </a:rPr>
              <a:t>For more information about the Soil Gas Safe Communities project, </a:t>
            </a:r>
          </a:p>
          <a:p>
            <a:pPr marL="200948">
              <a:lnSpc>
                <a:spcPct val="114000"/>
              </a:lnSpc>
              <a:spcAft>
                <a:spcPts val="513"/>
              </a:spcAft>
            </a:pPr>
            <a:r>
              <a:rPr lang="en-US" sz="1000" dirty="0">
                <a:latin typeface="Segoe UI" panose="020B0502040204020203" pitchFamily="34" charset="0"/>
                <a:ea typeface="Calibri" panose="020F0502020204030204" pitchFamily="34" charset="0"/>
                <a:cs typeface="Segoe UI" panose="020B0502040204020203" pitchFamily="34" charset="0"/>
              </a:rPr>
              <a:t>Email us at </a:t>
            </a:r>
            <a:r>
              <a:rPr lang="en-US" sz="1000" dirty="0">
                <a:solidFill>
                  <a:srgbClr val="4F0B4C"/>
                </a:solidFill>
                <a:latin typeface="Segoe UI" panose="020B0502040204020203" pitchFamily="34" charset="0"/>
                <a:ea typeface="Calibri" panose="020F0502020204030204" pitchFamily="34" charset="0"/>
                <a:cs typeface="Segoe UI" panose="020B0502040204020203" pitchFamily="34" charset="0"/>
                <a:hlinkClick r:id="rId8"/>
              </a:rPr>
              <a:t>soilgassafe@rti.org</a:t>
            </a:r>
            <a:r>
              <a:rPr lang="en-US" sz="1000" dirty="0">
                <a:solidFill>
                  <a:srgbClr val="4F0B4C"/>
                </a:solidFill>
                <a:latin typeface="Segoe UI" panose="020B0502040204020203" pitchFamily="34" charset="0"/>
                <a:ea typeface="Calibri" panose="020F0502020204030204" pitchFamily="34" charset="0"/>
                <a:cs typeface="Segoe UI" panose="020B0502040204020203" pitchFamily="34" charset="0"/>
              </a:rPr>
              <a:t> </a:t>
            </a:r>
            <a:br>
              <a:rPr lang="en-US" sz="1000" dirty="0">
                <a:solidFill>
                  <a:srgbClr val="4F0B4C"/>
                </a:solidFill>
                <a:latin typeface="Segoe UI" panose="020B0502040204020203" pitchFamily="34" charset="0"/>
                <a:ea typeface="Calibri" panose="020F0502020204030204" pitchFamily="34" charset="0"/>
                <a:cs typeface="Segoe UI" panose="020B0502040204020203" pitchFamily="34" charset="0"/>
              </a:rPr>
            </a:br>
            <a:r>
              <a:rPr lang="en-US" sz="1000" dirty="0">
                <a:latin typeface="Segoe UI" panose="020B0502040204020203" pitchFamily="34" charset="0"/>
                <a:ea typeface="Calibri" panose="020F0502020204030204" pitchFamily="34" charset="0"/>
                <a:cs typeface="Segoe UI" panose="020B0502040204020203" pitchFamily="34" charset="0"/>
              </a:rPr>
              <a:t>or visit </a:t>
            </a:r>
            <a:r>
              <a:rPr lang="en-US" sz="1000" u="sng" dirty="0">
                <a:solidFill>
                  <a:srgbClr val="0563C1"/>
                </a:solidFill>
                <a:latin typeface="Segoe UI" panose="020B0502040204020203" pitchFamily="34" charset="0"/>
                <a:ea typeface="Calibri" panose="020F0502020204030204" pitchFamily="34" charset="0"/>
                <a:cs typeface="Segoe UI" panose="020B0502040204020203" pitchFamily="34" charset="0"/>
              </a:rPr>
              <a:t>https://soilgassafe.rti.org/</a:t>
            </a:r>
            <a:endParaRPr lang="en-US" sz="1000" dirty="0">
              <a:latin typeface="Segoe UI" panose="020B0502040204020203" pitchFamily="34" charset="0"/>
              <a:ea typeface="Calibri" panose="020F0502020204030204" pitchFamily="34" charset="0"/>
              <a:cs typeface="Segoe UI" panose="020B0502040204020203" pitchFamily="34" charset="0"/>
            </a:endParaRPr>
          </a:p>
        </p:txBody>
      </p:sp>
      <p:sp>
        <p:nvSpPr>
          <p:cNvPr id="58" name="TextBox 57"/>
          <p:cNvSpPr txBox="1"/>
          <p:nvPr/>
        </p:nvSpPr>
        <p:spPr>
          <a:xfrm>
            <a:off x="511499" y="898197"/>
            <a:ext cx="2493973" cy="2553216"/>
          </a:xfrm>
          <a:prstGeom prst="rect">
            <a:avLst/>
          </a:prstGeom>
          <a:noFill/>
        </p:spPr>
        <p:txBody>
          <a:bodyPr wrap="square" lIns="0" tIns="0" rIns="78203" bIns="0" rtlCol="0" anchor="t" anchorCtr="0">
            <a:noAutofit/>
          </a:bodyPr>
          <a:lstStyle/>
          <a:p>
            <a:pPr>
              <a:lnSpc>
                <a:spcPct val="108000"/>
              </a:lnSpc>
              <a:spcAft>
                <a:spcPts val="342"/>
              </a:spcAft>
            </a:pPr>
            <a:r>
              <a:rPr lang="en-US" sz="941" dirty="0">
                <a:latin typeface="Segoe UI" panose="020B0502040204020203" pitchFamily="34" charset="0"/>
                <a:cs typeface="Segoe UI" panose="020B0502040204020203" pitchFamily="34" charset="0"/>
              </a:rPr>
              <a:t>VOCs and naturally occurring radon gas have been identified in the subsurface in your community. The known contamination source is the Gaffney West VOC plume (area in blue). DEC has monitored the groundwater plume since 1997 and also investigated indoor air quality for dry cleaning chemicals. EPA would like to further investigate the area to know more about vapor movement in this region. </a:t>
            </a:r>
          </a:p>
          <a:p>
            <a:pPr>
              <a:lnSpc>
                <a:spcPct val="108000"/>
              </a:lnSpc>
              <a:spcAft>
                <a:spcPts val="342"/>
              </a:spcAft>
            </a:pPr>
            <a:r>
              <a:rPr lang="en-US" sz="941" dirty="0">
                <a:latin typeface="Segoe UI" panose="020B0502040204020203" pitchFamily="34" charset="0"/>
                <a:ea typeface="Calibri" panose="020F0502020204030204" pitchFamily="34" charset="0"/>
                <a:cs typeface="Segoe UI" panose="020B0502040204020203" pitchFamily="34" charset="0"/>
              </a:rPr>
              <a:t>EPA is </a:t>
            </a:r>
            <a:r>
              <a:rPr lang="en-US" sz="941" b="1" dirty="0">
                <a:latin typeface="Segoe UI" panose="020B0502040204020203" pitchFamily="34" charset="0"/>
                <a:ea typeface="Calibri" panose="020F0502020204030204" pitchFamily="34" charset="0"/>
                <a:cs typeface="Segoe UI" panose="020B0502040204020203" pitchFamily="34" charset="0"/>
              </a:rPr>
              <a:t>seeking 30 volunteer homes </a:t>
            </a:r>
            <a:r>
              <a:rPr lang="en-US" sz="941" dirty="0">
                <a:latin typeface="Segoe UI" panose="020B0502040204020203" pitchFamily="34" charset="0"/>
                <a:ea typeface="Calibri" panose="020F0502020204030204" pitchFamily="34" charset="0"/>
                <a:cs typeface="Segoe UI" panose="020B0502040204020203" pitchFamily="34" charset="0"/>
              </a:rPr>
              <a:t>(specifically single-family homes and ground-floor residences of multi-unit buildings) within the area outlined in red (see map at right) </a:t>
            </a:r>
            <a:r>
              <a:rPr lang="en-US" sz="941" b="1" dirty="0">
                <a:latin typeface="Segoe UI" panose="020B0502040204020203" pitchFamily="34" charset="0"/>
                <a:ea typeface="Calibri" panose="020F0502020204030204" pitchFamily="34" charset="0"/>
                <a:cs typeface="Segoe UI" panose="020B0502040204020203" pitchFamily="34" charset="0"/>
              </a:rPr>
              <a:t>to</a:t>
            </a:r>
            <a:r>
              <a:rPr lang="en-US" sz="941" dirty="0">
                <a:latin typeface="Segoe UI" panose="020B0502040204020203" pitchFamily="34" charset="0"/>
                <a:ea typeface="Calibri" panose="020F0502020204030204" pitchFamily="34" charset="0"/>
                <a:cs typeface="Segoe UI" panose="020B0502040204020203" pitchFamily="34" charset="0"/>
              </a:rPr>
              <a:t> </a:t>
            </a:r>
            <a:r>
              <a:rPr lang="en-US" sz="941" b="1" dirty="0">
                <a:latin typeface="Segoe UI" panose="020B0502040204020203" pitchFamily="34" charset="0"/>
                <a:ea typeface="Calibri" panose="020F0502020204030204" pitchFamily="34" charset="0"/>
                <a:cs typeface="Segoe UI" panose="020B0502040204020203" pitchFamily="34" charset="0"/>
              </a:rPr>
              <a:t>schedule a free soil gas and indoor air screening</a:t>
            </a:r>
            <a:r>
              <a:rPr lang="en-US" sz="941" dirty="0">
                <a:latin typeface="Segoe UI" panose="020B0502040204020203" pitchFamily="34" charset="0"/>
                <a:ea typeface="Calibri" panose="020F0502020204030204" pitchFamily="34" charset="0"/>
                <a:cs typeface="Segoe UI" panose="020B0502040204020203" pitchFamily="34" charset="0"/>
              </a:rPr>
              <a:t> of their properties to assess the poten­tial for indoor air health impacts.</a:t>
            </a:r>
          </a:p>
        </p:txBody>
      </p:sp>
      <p:sp>
        <p:nvSpPr>
          <p:cNvPr id="31" name="TextBox 30">
            <a:extLst>
              <a:ext uri="{FF2B5EF4-FFF2-40B4-BE49-F238E27FC236}">
                <a16:creationId xmlns:a16="http://schemas.microsoft.com/office/drawing/2014/main" id="{8E50EE53-8FEB-4C48-B608-30030B8002C4}"/>
              </a:ext>
            </a:extLst>
          </p:cNvPr>
          <p:cNvSpPr txBox="1"/>
          <p:nvPr/>
        </p:nvSpPr>
        <p:spPr>
          <a:xfrm>
            <a:off x="511501" y="656936"/>
            <a:ext cx="2493973" cy="201149"/>
          </a:xfrm>
          <a:prstGeom prst="rect">
            <a:avLst/>
          </a:prstGeom>
          <a:noFill/>
        </p:spPr>
        <p:txBody>
          <a:bodyPr wrap="none" lIns="0" tIns="0" rIns="0" bIns="0" rtlCol="0" anchor="ctr" anchorCtr="0">
            <a:noAutofit/>
          </a:bodyPr>
          <a:lstStyle/>
          <a:p>
            <a:r>
              <a:rPr lang="en-US" sz="1197" dirty="0">
                <a:solidFill>
                  <a:srgbClr val="360834"/>
                </a:solidFill>
                <a:latin typeface="Segoe UI Semibold" panose="020B0702040204020203" pitchFamily="34" charset="0"/>
                <a:cs typeface="Segoe UI Semibold" panose="020B0702040204020203" pitchFamily="34" charset="0"/>
              </a:rPr>
              <a:t>STUDY AREA</a:t>
            </a:r>
            <a:endParaRPr lang="en-GB" sz="1197" dirty="0">
              <a:solidFill>
                <a:srgbClr val="360834"/>
              </a:solidFill>
              <a:latin typeface="Segoe UI Semibold" panose="020B0702040204020203" pitchFamily="34" charset="0"/>
              <a:cs typeface="Segoe UI Semibold" panose="020B0702040204020203" pitchFamily="34" charset="0"/>
            </a:endParaRPr>
          </a:p>
        </p:txBody>
      </p:sp>
      <p:grpSp>
        <p:nvGrpSpPr>
          <p:cNvPr id="14" name="Group 13">
            <a:extLst>
              <a:ext uri="{FF2B5EF4-FFF2-40B4-BE49-F238E27FC236}">
                <a16:creationId xmlns:a16="http://schemas.microsoft.com/office/drawing/2014/main" id="{84051E05-2B0F-486A-AEED-AD24FB54D66E}"/>
              </a:ext>
            </a:extLst>
          </p:cNvPr>
          <p:cNvGrpSpPr/>
          <p:nvPr/>
        </p:nvGrpSpPr>
        <p:grpSpPr>
          <a:xfrm>
            <a:off x="3601176" y="5190346"/>
            <a:ext cx="2700618" cy="1819627"/>
            <a:chOff x="3884901" y="6300552"/>
            <a:chExt cx="3157754" cy="1992098"/>
          </a:xfrm>
        </p:grpSpPr>
        <p:pic>
          <p:nvPicPr>
            <p:cNvPr id="9" name="Graphic 11">
              <a:extLst>
                <a:ext uri="{FF2B5EF4-FFF2-40B4-BE49-F238E27FC236}">
                  <a16:creationId xmlns:a16="http://schemas.microsoft.com/office/drawing/2014/main" id="{BCAE768E-DE8D-4F2D-A4D7-3EF5B3677F03}"/>
                </a:ext>
              </a:extLst>
            </p:cNvPr>
            <p:cNvPicPr>
              <a:picLocks noChangeAspect="1"/>
            </p:cNvPicPr>
            <p:nvPr/>
          </p:nvPicPr>
          <p:blipFill>
            <a:blip r:embed="rId9"/>
            <a:stretch>
              <a:fillRect/>
            </a:stretch>
          </p:blipFill>
          <p:spPr>
            <a:xfrm>
              <a:off x="5625946" y="6314718"/>
              <a:ext cx="1416709" cy="1705506"/>
            </a:xfrm>
            <a:custGeom>
              <a:avLst/>
              <a:gdLst>
                <a:gd name="connsiteX0" fmla="*/ 0 w 1416709"/>
                <a:gd name="connsiteY0" fmla="*/ 0 h 1705506"/>
                <a:gd name="connsiteX1" fmla="*/ 1416709 w 1416709"/>
                <a:gd name="connsiteY1" fmla="*/ 0 h 1705506"/>
                <a:gd name="connsiteX2" fmla="*/ 1416709 w 1416709"/>
                <a:gd name="connsiteY2" fmla="*/ 1705506 h 1705506"/>
                <a:gd name="connsiteX3" fmla="*/ 0 w 1416709"/>
                <a:gd name="connsiteY3" fmla="*/ 1705506 h 1705506"/>
              </a:gdLst>
              <a:ahLst/>
              <a:cxnLst>
                <a:cxn ang="0">
                  <a:pos x="connsiteX0" y="connsiteY0"/>
                </a:cxn>
                <a:cxn ang="0">
                  <a:pos x="connsiteX1" y="connsiteY1"/>
                </a:cxn>
                <a:cxn ang="0">
                  <a:pos x="connsiteX2" y="connsiteY2"/>
                </a:cxn>
                <a:cxn ang="0">
                  <a:pos x="connsiteX3" y="connsiteY3"/>
                </a:cxn>
              </a:cxnLst>
              <a:rect l="l" t="t" r="r" b="b"/>
              <a:pathLst>
                <a:path w="1416709" h="1705506">
                  <a:moveTo>
                    <a:pt x="0" y="0"/>
                  </a:moveTo>
                  <a:lnTo>
                    <a:pt x="1416709" y="0"/>
                  </a:lnTo>
                  <a:lnTo>
                    <a:pt x="1416709" y="1705506"/>
                  </a:lnTo>
                  <a:lnTo>
                    <a:pt x="0" y="1705506"/>
                  </a:lnTo>
                  <a:close/>
                </a:path>
              </a:pathLst>
            </a:cu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4B483441-1F82-481B-8EAF-83208F47F118}"/>
                </a:ext>
              </a:extLst>
            </p:cNvPr>
            <p:cNvGrpSpPr/>
            <p:nvPr/>
          </p:nvGrpSpPr>
          <p:grpSpPr>
            <a:xfrm>
              <a:off x="3884901" y="6300552"/>
              <a:ext cx="2768891" cy="1992098"/>
              <a:chOff x="3884901" y="6300552"/>
              <a:chExt cx="2768891" cy="1992098"/>
            </a:xfrm>
          </p:grpSpPr>
          <p:cxnSp>
            <p:nvCxnSpPr>
              <p:cNvPr id="51" name="Straight Arrow Connector 50">
                <a:extLst>
                  <a:ext uri="{FF2B5EF4-FFF2-40B4-BE49-F238E27FC236}">
                    <a16:creationId xmlns:a16="http://schemas.microsoft.com/office/drawing/2014/main" id="{0F331FB3-FBC4-40F6-A85B-DDC959A9C246}"/>
                  </a:ext>
                </a:extLst>
              </p:cNvPr>
              <p:cNvCxnSpPr>
                <a:cxnSpLocks/>
              </p:cNvCxnSpPr>
              <p:nvPr/>
            </p:nvCxnSpPr>
            <p:spPr>
              <a:xfrm>
                <a:off x="4573654" y="7243776"/>
                <a:ext cx="226861" cy="500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ir sampler hanging from ceiling in a room.">
                <a:extLst>
                  <a:ext uri="{FF2B5EF4-FFF2-40B4-BE49-F238E27FC236}">
                    <a16:creationId xmlns:a16="http://schemas.microsoft.com/office/drawing/2014/main" id="{171C3132-38FF-4EBC-8722-357DEA292D3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524" t="43238" r="45280" b="13750"/>
              <a:stretch/>
            </p:blipFill>
            <p:spPr>
              <a:xfrm>
                <a:off x="3884901" y="6304985"/>
                <a:ext cx="1529310" cy="1685387"/>
              </a:xfrm>
              <a:prstGeom prst="rect">
                <a:avLst/>
              </a:prstGeom>
            </p:spPr>
          </p:pic>
          <p:sp>
            <p:nvSpPr>
              <p:cNvPr id="21" name="TextBox 20">
                <a:extLst>
                  <a:ext uri="{FF2B5EF4-FFF2-40B4-BE49-F238E27FC236}">
                    <a16:creationId xmlns:a16="http://schemas.microsoft.com/office/drawing/2014/main" id="{1AABA255-E6F9-4335-B760-B64D6D4C45A7}"/>
                  </a:ext>
                </a:extLst>
              </p:cNvPr>
              <p:cNvSpPr txBox="1"/>
              <p:nvPr/>
            </p:nvSpPr>
            <p:spPr>
              <a:xfrm>
                <a:off x="3977761" y="6300552"/>
                <a:ext cx="919091" cy="1192518"/>
              </a:xfrm>
              <a:prstGeom prst="rect">
                <a:avLst/>
              </a:prstGeom>
              <a:solidFill>
                <a:schemeClr val="bg1">
                  <a:lumMod val="85000"/>
                  <a:alpha val="60000"/>
                </a:schemeClr>
              </a:solidFill>
            </p:spPr>
            <p:txBody>
              <a:bodyPr wrap="square" rtlCol="0" anchor="ctr">
                <a:spAutoFit/>
              </a:bodyPr>
              <a:lstStyle/>
              <a:p>
                <a:pPr>
                  <a:spcAft>
                    <a:spcPts val="1026"/>
                  </a:spcAft>
                </a:pPr>
                <a:r>
                  <a:rPr lang="en-US" sz="941" dirty="0">
                    <a:latin typeface="Segue UT"/>
                  </a:rPr>
                  <a:t>Air sampler hanging from the ceiling.</a:t>
                </a:r>
              </a:p>
              <a:p>
                <a:pPr>
                  <a:spcAft>
                    <a:spcPts val="513"/>
                  </a:spcAft>
                </a:pPr>
                <a:r>
                  <a:rPr lang="en-US" sz="941" dirty="0">
                    <a:latin typeface="Segue UT"/>
                  </a:rPr>
                  <a:t>AirThings sampler.</a:t>
                </a:r>
              </a:p>
            </p:txBody>
          </p:sp>
          <p:cxnSp>
            <p:nvCxnSpPr>
              <p:cNvPr id="24" name="Straight Arrow Connector 23">
                <a:extLst>
                  <a:ext uri="{FF2B5EF4-FFF2-40B4-BE49-F238E27FC236}">
                    <a16:creationId xmlns:a16="http://schemas.microsoft.com/office/drawing/2014/main" id="{6934F105-BFB4-4E13-B949-C6BD64567DA0}"/>
                  </a:ext>
                </a:extLst>
              </p:cNvPr>
              <p:cNvCxnSpPr>
                <a:cxnSpLocks/>
              </p:cNvCxnSpPr>
              <p:nvPr/>
            </p:nvCxnSpPr>
            <p:spPr>
              <a:xfrm>
                <a:off x="4800515" y="6579064"/>
                <a:ext cx="361029" cy="3725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809A856B-0CB5-46CB-8403-30FB46349707}"/>
                  </a:ext>
                </a:extLst>
              </p:cNvPr>
              <p:cNvPicPr>
                <a:picLocks noChangeAspect="1"/>
              </p:cNvPicPr>
              <p:nvPr/>
            </p:nvPicPr>
            <p:blipFill rotWithShape="1">
              <a:blip r:embed="rId11">
                <a:extLst>
                  <a:ext uri="{28A0092B-C50C-407E-A947-70E740481C1C}">
                    <a14:useLocalDpi xmlns:a14="http://schemas.microsoft.com/office/drawing/2010/main"/>
                  </a:ext>
                </a:extLst>
              </a:blip>
              <a:srcRect r="15076"/>
              <a:stretch/>
            </p:blipFill>
            <p:spPr>
              <a:xfrm>
                <a:off x="4589584" y="7388560"/>
                <a:ext cx="1577709" cy="904090"/>
              </a:xfrm>
              <a:prstGeom prst="rect">
                <a:avLst/>
              </a:prstGeom>
              <a:effectLst>
                <a:outerShdw blurRad="50800" dist="38100" dir="2700000" algn="tl" rotWithShape="0">
                  <a:prstClr val="black">
                    <a:alpha val="40000"/>
                  </a:prstClr>
                </a:outerShdw>
              </a:effectLst>
            </p:spPr>
          </p:pic>
          <p:cxnSp>
            <p:nvCxnSpPr>
              <p:cNvPr id="53" name="Straight Arrow Connector 52">
                <a:extLst>
                  <a:ext uri="{FF2B5EF4-FFF2-40B4-BE49-F238E27FC236}">
                    <a16:creationId xmlns:a16="http://schemas.microsoft.com/office/drawing/2014/main" id="{EECCBC49-C2BE-4C60-9021-FA3DB842A444}"/>
                  </a:ext>
                </a:extLst>
              </p:cNvPr>
              <p:cNvCxnSpPr>
                <a:cxnSpLocks/>
                <a:stCxn id="5" idx="0"/>
              </p:cNvCxnSpPr>
              <p:nvPr/>
            </p:nvCxnSpPr>
            <p:spPr>
              <a:xfrm flipH="1" flipV="1">
                <a:off x="6334300" y="7453111"/>
                <a:ext cx="319492" cy="296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2FEC957-85D2-40D6-84C1-912618C8810D}"/>
                  </a:ext>
                </a:extLst>
              </p:cNvPr>
              <p:cNvCxnSpPr>
                <a:cxnSpLocks/>
              </p:cNvCxnSpPr>
              <p:nvPr/>
            </p:nvCxnSpPr>
            <p:spPr>
              <a:xfrm>
                <a:off x="4603779" y="7385518"/>
                <a:ext cx="361029" cy="3725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D9C79B05-847D-44C0-843A-025329D55CA9}"/>
                </a:ext>
              </a:extLst>
            </p:cNvPr>
            <p:cNvSpPr txBox="1"/>
            <p:nvPr/>
          </p:nvSpPr>
          <p:spPr>
            <a:xfrm>
              <a:off x="6292513" y="7749565"/>
              <a:ext cx="722558" cy="259591"/>
            </a:xfrm>
            <a:prstGeom prst="rect">
              <a:avLst/>
            </a:prstGeom>
            <a:solidFill>
              <a:schemeClr val="bg1">
                <a:alpha val="70000"/>
              </a:schemeClr>
            </a:solidFill>
          </p:spPr>
          <p:txBody>
            <a:bodyPr wrap="square" lIns="0" rIns="0" rtlCol="0">
              <a:spAutoFit/>
            </a:bodyPr>
            <a:lstStyle/>
            <a:p>
              <a:pPr algn="ctr"/>
              <a:r>
                <a:rPr lang="en-US" sz="941" dirty="0">
                  <a:latin typeface="Segoe UI" panose="020B0502040204020203" pitchFamily="34" charset="0"/>
                  <a:cs typeface="Segoe UI" panose="020B0502040204020203" pitchFamily="34" charset="0"/>
                </a:rPr>
                <a:t>Vapor pin</a:t>
              </a:r>
            </a:p>
          </p:txBody>
        </p:sp>
      </p:grpSp>
    </p:spTree>
    <p:extLst>
      <p:ext uri="{BB962C8B-B14F-4D97-AF65-F5344CB8AC3E}">
        <p14:creationId xmlns:p14="http://schemas.microsoft.com/office/powerpoint/2010/main" val="1117017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2106</TotalTime>
  <Words>865</Words>
  <Application>Microsoft Office PowerPoint</Application>
  <PresentationFormat>Letter Paper (8.5x11 in)</PresentationFormat>
  <Paragraphs>42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Segoe UI</vt:lpstr>
      <vt:lpstr>Segoe UI Semibold</vt:lpstr>
      <vt:lpstr>Segue UT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RTI</dc:creator>
  <cp:lastModifiedBy>Bronstein, Kate</cp:lastModifiedBy>
  <cp:revision>77</cp:revision>
  <cp:lastPrinted>2022-11-04T16:43:26Z</cp:lastPrinted>
  <dcterms:created xsi:type="dcterms:W3CDTF">2020-11-10T21:36:39Z</dcterms:created>
  <dcterms:modified xsi:type="dcterms:W3CDTF">2022-11-04T16:45:47Z</dcterms:modified>
</cp:coreProperties>
</file>